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362" r:id="rId2"/>
    <p:sldId id="457" r:id="rId3"/>
    <p:sldId id="478" r:id="rId4"/>
    <p:sldId id="458" r:id="rId5"/>
    <p:sldId id="450" r:id="rId6"/>
    <p:sldId id="459" r:id="rId7"/>
    <p:sldId id="452" r:id="rId8"/>
    <p:sldId id="460" r:id="rId9"/>
    <p:sldId id="461" r:id="rId10"/>
    <p:sldId id="468" r:id="rId11"/>
    <p:sldId id="464" r:id="rId12"/>
    <p:sldId id="469" r:id="rId13"/>
    <p:sldId id="470" r:id="rId14"/>
    <p:sldId id="472" r:id="rId15"/>
    <p:sldId id="471" r:id="rId16"/>
    <p:sldId id="476" r:id="rId17"/>
    <p:sldId id="477" r:id="rId18"/>
    <p:sldId id="474" r:id="rId19"/>
    <p:sldId id="475" r:id="rId20"/>
    <p:sldId id="449" r:id="rId21"/>
    <p:sldId id="479"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sevonne Pato" initials="R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A328"/>
    <a:srgbClr val="E6BC25"/>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52" autoAdjust="0"/>
    <p:restoredTop sz="90429" autoAdjust="0"/>
  </p:normalViewPr>
  <p:slideViewPr>
    <p:cSldViewPr snapToGrid="0" snapToObjects="1">
      <p:cViewPr varScale="1">
        <p:scale>
          <a:sx n="102" d="100"/>
          <a:sy n="102" d="100"/>
        </p:scale>
        <p:origin x="2142" y="102"/>
      </p:cViewPr>
      <p:guideLst>
        <p:guide orient="horz" pos="2160"/>
        <p:guide pos="2880"/>
      </p:guideLst>
    </p:cSldViewPr>
  </p:slideViewPr>
  <p:outlineViewPr>
    <p:cViewPr>
      <p:scale>
        <a:sx n="33" d="100"/>
        <a:sy n="33" d="100"/>
      </p:scale>
      <p:origin x="0" y="-1638"/>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New Roman"/>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Times New Roman"/>
              </a:defRPr>
            </a:lvl1pPr>
          </a:lstStyle>
          <a:p>
            <a:fld id="{C4BCB467-E7DB-7D48-B229-2FF1A9B60CE7}" type="datetimeFigureOut">
              <a:rPr lang="en-US" smtClean="0"/>
              <a:pPr/>
              <a:t>9/29/2025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imes New Roman"/>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Times New Roman"/>
              </a:defRPr>
            </a:lvl1pPr>
          </a:lstStyle>
          <a:p>
            <a:fld id="{F3244160-0290-8340-BC14-08FE88DFEE06}" type="slidenum">
              <a:rPr lang="en-US" smtClean="0"/>
              <a:pPr/>
              <a:t>‹#›</a:t>
            </a:fld>
            <a:endParaRPr lang="en-US" dirty="0"/>
          </a:p>
        </p:txBody>
      </p:sp>
    </p:spTree>
    <p:extLst>
      <p:ext uri="{BB962C8B-B14F-4D97-AF65-F5344CB8AC3E}">
        <p14:creationId xmlns:p14="http://schemas.microsoft.com/office/powerpoint/2010/main" val="1079501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Times New Roman"/>
        <a:ea typeface="+mn-ea"/>
        <a:cs typeface="+mn-cs"/>
      </a:defRPr>
    </a:lvl1pPr>
    <a:lvl2pPr marL="457200" algn="l" defTabSz="457200" rtl="0" eaLnBrk="1" latinLnBrk="0" hangingPunct="1">
      <a:defRPr sz="1200" kern="1200">
        <a:solidFill>
          <a:schemeClr val="tx1"/>
        </a:solidFill>
        <a:latin typeface="Times New Roman"/>
        <a:ea typeface="+mn-ea"/>
        <a:cs typeface="+mn-cs"/>
      </a:defRPr>
    </a:lvl2pPr>
    <a:lvl3pPr marL="914400" algn="l" defTabSz="457200" rtl="0" eaLnBrk="1" latinLnBrk="0" hangingPunct="1">
      <a:defRPr sz="1200" kern="1200">
        <a:solidFill>
          <a:schemeClr val="tx1"/>
        </a:solidFill>
        <a:latin typeface="Times New Roman"/>
        <a:ea typeface="+mn-ea"/>
        <a:cs typeface="+mn-cs"/>
      </a:defRPr>
    </a:lvl3pPr>
    <a:lvl4pPr marL="1371600" algn="l" defTabSz="457200" rtl="0" eaLnBrk="1" latinLnBrk="0" hangingPunct="1">
      <a:defRPr sz="1200" kern="1200">
        <a:solidFill>
          <a:schemeClr val="tx1"/>
        </a:solidFill>
        <a:latin typeface="Times New Roman"/>
        <a:ea typeface="+mn-ea"/>
        <a:cs typeface="+mn-cs"/>
      </a:defRPr>
    </a:lvl4pPr>
    <a:lvl5pPr marL="1828800" algn="l" defTabSz="457200" rtl="0" eaLnBrk="1" latinLnBrk="0" hangingPunct="1">
      <a:defRPr sz="1200" kern="1200">
        <a:solidFill>
          <a:schemeClr val="tx1"/>
        </a:solidFill>
        <a:latin typeface="Times New Roman"/>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79 Slides </a:t>
            </a:r>
          </a:p>
        </p:txBody>
      </p:sp>
      <p:sp>
        <p:nvSpPr>
          <p:cNvPr id="4" name="Slide Number Placeholder 3"/>
          <p:cNvSpPr>
            <a:spLocks noGrp="1"/>
          </p:cNvSpPr>
          <p:nvPr>
            <p:ph type="sldNum" sz="quarter" idx="5"/>
          </p:nvPr>
        </p:nvSpPr>
        <p:spPr/>
        <p:txBody>
          <a:bodyPr/>
          <a:lstStyle/>
          <a:p>
            <a:fld id="{F3244160-0290-8340-BC14-08FE88DFEE06}" type="slidenum">
              <a:rPr lang="en-US" smtClean="0"/>
              <a:pPr/>
              <a:t>1</a:t>
            </a:fld>
            <a:endParaRPr lang="en-US" dirty="0"/>
          </a:p>
        </p:txBody>
      </p:sp>
    </p:spTree>
    <p:extLst>
      <p:ext uri="{BB962C8B-B14F-4D97-AF65-F5344CB8AC3E}">
        <p14:creationId xmlns:p14="http://schemas.microsoft.com/office/powerpoint/2010/main" val="1303622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a:t>
            </a:r>
          </a:p>
          <a:p>
            <a:endParaRPr lang="en-US" dirty="0"/>
          </a:p>
          <a:p>
            <a:r>
              <a:rPr lang="en-US" dirty="0"/>
              <a:t>Close the loop: Faculty discuss assessment results, reach conclusions about their meaning, determine implications for change, and implement them. (Allen, M.J</a:t>
            </a:r>
          </a:p>
        </p:txBody>
      </p:sp>
      <p:sp>
        <p:nvSpPr>
          <p:cNvPr id="4" name="Slide Number Placeholder 3"/>
          <p:cNvSpPr>
            <a:spLocks noGrp="1"/>
          </p:cNvSpPr>
          <p:nvPr>
            <p:ph type="sldNum" sz="quarter" idx="5"/>
          </p:nvPr>
        </p:nvSpPr>
        <p:spPr/>
        <p:txBody>
          <a:bodyPr/>
          <a:lstStyle/>
          <a:p>
            <a:fld id="{F3244160-0290-8340-BC14-08FE88DFEE06}" type="slidenum">
              <a:rPr lang="en-US" smtClean="0"/>
              <a:pPr/>
              <a:t>2</a:t>
            </a:fld>
            <a:endParaRPr lang="en-US" dirty="0"/>
          </a:p>
        </p:txBody>
      </p:sp>
    </p:spTree>
    <p:extLst>
      <p:ext uri="{BB962C8B-B14F-4D97-AF65-F5344CB8AC3E}">
        <p14:creationId xmlns:p14="http://schemas.microsoft.com/office/powerpoint/2010/main" val="3061195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a:t>
            </a:r>
          </a:p>
          <a:p>
            <a:r>
              <a:rPr lang="en-US" dirty="0"/>
              <a:t>No need to edit this slide unless the structure of your program is different than the one you see here. </a:t>
            </a:r>
          </a:p>
          <a:p>
            <a:endParaRPr lang="en-US" dirty="0"/>
          </a:p>
        </p:txBody>
      </p:sp>
      <p:sp>
        <p:nvSpPr>
          <p:cNvPr id="4" name="Slide Number Placeholder 3"/>
          <p:cNvSpPr>
            <a:spLocks noGrp="1"/>
          </p:cNvSpPr>
          <p:nvPr>
            <p:ph type="sldNum" sz="quarter" idx="5"/>
          </p:nvPr>
        </p:nvSpPr>
        <p:spPr/>
        <p:txBody>
          <a:bodyPr/>
          <a:lstStyle/>
          <a:p>
            <a:fld id="{F3244160-0290-8340-BC14-08FE88DFEE06}" type="slidenum">
              <a:rPr lang="en-US" smtClean="0"/>
              <a:pPr/>
              <a:t>3</a:t>
            </a:fld>
            <a:endParaRPr lang="en-US" dirty="0"/>
          </a:p>
        </p:txBody>
      </p:sp>
    </p:spTree>
    <p:extLst>
      <p:ext uri="{BB962C8B-B14F-4D97-AF65-F5344CB8AC3E}">
        <p14:creationId xmlns:p14="http://schemas.microsoft.com/office/powerpoint/2010/main" val="933199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a:t>
            </a:r>
          </a:p>
          <a:p>
            <a:r>
              <a:rPr lang="en-US" dirty="0"/>
              <a:t>Program Aims/Goals: are long range statements. They describe the knowledge, skills, and values expected of graduates and it should be consistent with the mission of the college and the mission of the program. </a:t>
            </a:r>
          </a:p>
        </p:txBody>
      </p:sp>
      <p:sp>
        <p:nvSpPr>
          <p:cNvPr id="4" name="Slide Number Placeholder 3"/>
          <p:cNvSpPr>
            <a:spLocks noGrp="1"/>
          </p:cNvSpPr>
          <p:nvPr>
            <p:ph type="sldNum" sz="quarter" idx="5"/>
          </p:nvPr>
        </p:nvSpPr>
        <p:spPr/>
        <p:txBody>
          <a:bodyPr/>
          <a:lstStyle/>
          <a:p>
            <a:fld id="{F3244160-0290-8340-BC14-08FE88DFEE06}" type="slidenum">
              <a:rPr lang="en-US" smtClean="0"/>
              <a:pPr/>
              <a:t>4</a:t>
            </a:fld>
            <a:endParaRPr lang="en-US" dirty="0"/>
          </a:p>
        </p:txBody>
      </p:sp>
    </p:spTree>
    <p:extLst>
      <p:ext uri="{BB962C8B-B14F-4D97-AF65-F5344CB8AC3E}">
        <p14:creationId xmlns:p14="http://schemas.microsoft.com/office/powerpoint/2010/main" val="4215656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44160-0290-8340-BC14-08FE88DFEE06}" type="slidenum">
              <a:rPr lang="en-US" smtClean="0"/>
              <a:pPr/>
              <a:t>5</a:t>
            </a:fld>
            <a:endParaRPr lang="en-US" dirty="0"/>
          </a:p>
        </p:txBody>
      </p:sp>
    </p:spTree>
    <p:extLst>
      <p:ext uri="{BB962C8B-B14F-4D97-AF65-F5344CB8AC3E}">
        <p14:creationId xmlns:p14="http://schemas.microsoft.com/office/powerpoint/2010/main" val="2771376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244160-0290-8340-BC14-08FE88DFEE06}" type="slidenum">
              <a:rPr lang="en-US" smtClean="0"/>
              <a:pPr/>
              <a:t>6</a:t>
            </a:fld>
            <a:endParaRPr lang="en-US" dirty="0"/>
          </a:p>
        </p:txBody>
      </p:sp>
    </p:spTree>
    <p:extLst>
      <p:ext uri="{BB962C8B-B14F-4D97-AF65-F5344CB8AC3E}">
        <p14:creationId xmlns:p14="http://schemas.microsoft.com/office/powerpoint/2010/main" val="3853707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44160-0290-8340-BC14-08FE88DFEE06}" type="slidenum">
              <a:rPr lang="en-US" smtClean="0"/>
              <a:pPr/>
              <a:t>7</a:t>
            </a:fld>
            <a:endParaRPr lang="en-US" dirty="0"/>
          </a:p>
        </p:txBody>
      </p:sp>
    </p:spTree>
    <p:extLst>
      <p:ext uri="{BB962C8B-B14F-4D97-AF65-F5344CB8AC3E}">
        <p14:creationId xmlns:p14="http://schemas.microsoft.com/office/powerpoint/2010/main" val="3459680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44160-0290-8340-BC14-08FE88DFEE06}" type="slidenum">
              <a:rPr lang="en-US" smtClean="0"/>
              <a:pPr/>
              <a:t>8</a:t>
            </a:fld>
            <a:endParaRPr lang="en-US" dirty="0"/>
          </a:p>
        </p:txBody>
      </p:sp>
    </p:spTree>
    <p:extLst>
      <p:ext uri="{BB962C8B-B14F-4D97-AF65-F5344CB8AC3E}">
        <p14:creationId xmlns:p14="http://schemas.microsoft.com/office/powerpoint/2010/main" val="596037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244160-0290-8340-BC14-08FE88DFEE06}" type="slidenum">
              <a:rPr lang="en-US" smtClean="0"/>
              <a:pPr/>
              <a:t>9</a:t>
            </a:fld>
            <a:endParaRPr lang="en-US" dirty="0"/>
          </a:p>
        </p:txBody>
      </p:sp>
    </p:spTree>
    <p:extLst>
      <p:ext uri="{BB962C8B-B14F-4D97-AF65-F5344CB8AC3E}">
        <p14:creationId xmlns:p14="http://schemas.microsoft.com/office/powerpoint/2010/main" val="3485296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244160-0290-8340-BC14-08FE88DFEE06}" type="slidenum">
              <a:rPr lang="en-US" smtClean="0"/>
              <a:pPr/>
              <a:t>10</a:t>
            </a:fld>
            <a:endParaRPr lang="en-US" dirty="0"/>
          </a:p>
        </p:txBody>
      </p:sp>
    </p:spTree>
    <p:extLst>
      <p:ext uri="{BB962C8B-B14F-4D97-AF65-F5344CB8AC3E}">
        <p14:creationId xmlns:p14="http://schemas.microsoft.com/office/powerpoint/2010/main" val="671438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244160-0290-8340-BC14-08FE88DFEE06}" type="slidenum">
              <a:rPr lang="en-US" smtClean="0"/>
              <a:pPr/>
              <a:t>11</a:t>
            </a:fld>
            <a:endParaRPr lang="en-US" dirty="0"/>
          </a:p>
        </p:txBody>
      </p:sp>
    </p:spTree>
    <p:extLst>
      <p:ext uri="{BB962C8B-B14F-4D97-AF65-F5344CB8AC3E}">
        <p14:creationId xmlns:p14="http://schemas.microsoft.com/office/powerpoint/2010/main" val="3790238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44160-0290-8340-BC14-08FE88DFEE06}" type="slidenum">
              <a:rPr lang="en-US" smtClean="0"/>
              <a:pPr/>
              <a:t>12</a:t>
            </a:fld>
            <a:endParaRPr lang="en-US" dirty="0"/>
          </a:p>
        </p:txBody>
      </p:sp>
    </p:spTree>
    <p:extLst>
      <p:ext uri="{BB962C8B-B14F-4D97-AF65-F5344CB8AC3E}">
        <p14:creationId xmlns:p14="http://schemas.microsoft.com/office/powerpoint/2010/main" val="4269662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44160-0290-8340-BC14-08FE88DFEE06}" type="slidenum">
              <a:rPr lang="en-US" smtClean="0"/>
              <a:pPr/>
              <a:t>13</a:t>
            </a:fld>
            <a:endParaRPr lang="en-US" dirty="0"/>
          </a:p>
        </p:txBody>
      </p:sp>
    </p:spTree>
    <p:extLst>
      <p:ext uri="{BB962C8B-B14F-4D97-AF65-F5344CB8AC3E}">
        <p14:creationId xmlns:p14="http://schemas.microsoft.com/office/powerpoint/2010/main" val="1919714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44160-0290-8340-BC14-08FE88DFEE06}" type="slidenum">
              <a:rPr lang="en-US" smtClean="0"/>
              <a:pPr/>
              <a:t>14</a:t>
            </a:fld>
            <a:endParaRPr lang="en-US" dirty="0"/>
          </a:p>
        </p:txBody>
      </p:sp>
    </p:spTree>
    <p:extLst>
      <p:ext uri="{BB962C8B-B14F-4D97-AF65-F5344CB8AC3E}">
        <p14:creationId xmlns:p14="http://schemas.microsoft.com/office/powerpoint/2010/main" val="3768543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44160-0290-8340-BC14-08FE88DFEE06}" type="slidenum">
              <a:rPr lang="en-US" smtClean="0"/>
              <a:pPr/>
              <a:t>15</a:t>
            </a:fld>
            <a:endParaRPr lang="en-US" dirty="0"/>
          </a:p>
        </p:txBody>
      </p:sp>
    </p:spTree>
    <p:extLst>
      <p:ext uri="{BB962C8B-B14F-4D97-AF65-F5344CB8AC3E}">
        <p14:creationId xmlns:p14="http://schemas.microsoft.com/office/powerpoint/2010/main" val="2302650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44160-0290-8340-BC14-08FE88DFEE06}" type="slidenum">
              <a:rPr lang="en-US" smtClean="0"/>
              <a:pPr/>
              <a:t>16</a:t>
            </a:fld>
            <a:endParaRPr lang="en-US" dirty="0"/>
          </a:p>
        </p:txBody>
      </p:sp>
    </p:spTree>
    <p:extLst>
      <p:ext uri="{BB962C8B-B14F-4D97-AF65-F5344CB8AC3E}">
        <p14:creationId xmlns:p14="http://schemas.microsoft.com/office/powerpoint/2010/main" val="89333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44160-0290-8340-BC14-08FE88DFEE06}" type="slidenum">
              <a:rPr lang="en-US" smtClean="0"/>
              <a:pPr/>
              <a:t>17</a:t>
            </a:fld>
            <a:endParaRPr lang="en-US" dirty="0"/>
          </a:p>
        </p:txBody>
      </p:sp>
    </p:spTree>
    <p:extLst>
      <p:ext uri="{BB962C8B-B14F-4D97-AF65-F5344CB8AC3E}">
        <p14:creationId xmlns:p14="http://schemas.microsoft.com/office/powerpoint/2010/main" val="2657787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44160-0290-8340-BC14-08FE88DFEE06}" type="slidenum">
              <a:rPr lang="en-US" smtClean="0"/>
              <a:pPr/>
              <a:t>18</a:t>
            </a:fld>
            <a:endParaRPr lang="en-US" dirty="0"/>
          </a:p>
        </p:txBody>
      </p:sp>
    </p:spTree>
    <p:extLst>
      <p:ext uri="{BB962C8B-B14F-4D97-AF65-F5344CB8AC3E}">
        <p14:creationId xmlns:p14="http://schemas.microsoft.com/office/powerpoint/2010/main" val="362335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Grants:</a:t>
            </a:r>
          </a:p>
          <a:p>
            <a:pPr lvl="2"/>
            <a:r>
              <a:rPr lang="en-US" dirty="0"/>
              <a:t>% of Grants Obtained</a:t>
            </a:r>
          </a:p>
          <a:p>
            <a:pPr lvl="2"/>
            <a:r>
              <a:rPr lang="en-US" dirty="0"/>
              <a:t>% of outcomes assessed that are funded by grants</a:t>
            </a:r>
          </a:p>
          <a:p>
            <a:pPr lvl="2"/>
            <a:endParaRPr lang="en-US" dirty="0"/>
          </a:p>
          <a:p>
            <a:pPr lvl="2"/>
            <a:r>
              <a:rPr lang="en-US" dirty="0"/>
              <a:t>MOU/ MOA: Memorandum of Understanding (MOU) obtained</a:t>
            </a:r>
          </a:p>
          <a:p>
            <a:pPr lvl="3"/>
            <a:r>
              <a:rPr lang="en-US" dirty="0"/>
              <a:t>% of programs MOU (Aggregated)</a:t>
            </a:r>
          </a:p>
          <a:p>
            <a:pPr lvl="3"/>
            <a:r>
              <a:rPr lang="en-US" dirty="0"/>
              <a:t>% of students per program involved and assessed (Disaggregated)</a:t>
            </a:r>
          </a:p>
          <a:p>
            <a:pPr lvl="2"/>
            <a:r>
              <a:rPr lang="en-US" dirty="0"/>
              <a:t>Memorandum of Agreement (MOA) obtained</a:t>
            </a:r>
          </a:p>
          <a:p>
            <a:pPr lvl="3"/>
            <a:r>
              <a:rPr lang="en-US" dirty="0"/>
              <a:t>% of programs MOA   (Aggregated)</a:t>
            </a:r>
          </a:p>
          <a:p>
            <a:pPr lvl="3"/>
            <a:r>
              <a:rPr lang="en-US" dirty="0"/>
              <a:t>% of students per program involved and assessed (Disaggregated)</a:t>
            </a:r>
          </a:p>
          <a:p>
            <a:pPr lvl="2"/>
            <a:endParaRPr lang="en-US" dirty="0"/>
          </a:p>
          <a:p>
            <a:endParaRPr lang="en-US" dirty="0"/>
          </a:p>
        </p:txBody>
      </p:sp>
      <p:sp>
        <p:nvSpPr>
          <p:cNvPr id="4" name="Slide Number Placeholder 3"/>
          <p:cNvSpPr>
            <a:spLocks noGrp="1"/>
          </p:cNvSpPr>
          <p:nvPr>
            <p:ph type="sldNum" sz="quarter" idx="5"/>
          </p:nvPr>
        </p:nvSpPr>
        <p:spPr/>
        <p:txBody>
          <a:bodyPr/>
          <a:lstStyle/>
          <a:p>
            <a:fld id="{F3244160-0290-8340-BC14-08FE88DFEE06}" type="slidenum">
              <a:rPr lang="en-US" smtClean="0"/>
              <a:pPr/>
              <a:t>19</a:t>
            </a:fld>
            <a:endParaRPr lang="en-US" dirty="0"/>
          </a:p>
        </p:txBody>
      </p:sp>
    </p:spTree>
    <p:extLst>
      <p:ext uri="{BB962C8B-B14F-4D97-AF65-F5344CB8AC3E}">
        <p14:creationId xmlns:p14="http://schemas.microsoft.com/office/powerpoint/2010/main" val="3750360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244160-0290-8340-BC14-08FE88DFEE06}" type="slidenum">
              <a:rPr lang="en-US" smtClean="0"/>
              <a:pPr/>
              <a:t>20</a:t>
            </a:fld>
            <a:endParaRPr lang="en-US" dirty="0"/>
          </a:p>
        </p:txBody>
      </p:sp>
    </p:spTree>
    <p:extLst>
      <p:ext uri="{BB962C8B-B14F-4D97-AF65-F5344CB8AC3E}">
        <p14:creationId xmlns:p14="http://schemas.microsoft.com/office/powerpoint/2010/main" val="1318557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244160-0290-8340-BC14-08FE88DFEE06}" type="slidenum">
              <a:rPr lang="en-US" smtClean="0"/>
              <a:pPr/>
              <a:t>21</a:t>
            </a:fld>
            <a:endParaRPr lang="en-US" dirty="0"/>
          </a:p>
        </p:txBody>
      </p:sp>
    </p:spTree>
    <p:extLst>
      <p:ext uri="{BB962C8B-B14F-4D97-AF65-F5344CB8AC3E}">
        <p14:creationId xmlns:p14="http://schemas.microsoft.com/office/powerpoint/2010/main" val="417024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84EB77-FEA8-46D7-A909-F3BCF6322FDC}" type="datetime1">
              <a:rPr lang="en-US" smtClean="0"/>
              <a:t>9/29/2025</a:t>
            </a:fld>
            <a:endParaRPr lang="en-US"/>
          </a:p>
        </p:txBody>
      </p:sp>
      <p:sp>
        <p:nvSpPr>
          <p:cNvPr id="5" name="Footer Placeholder 4"/>
          <p:cNvSpPr>
            <a:spLocks noGrp="1"/>
          </p:cNvSpPr>
          <p:nvPr>
            <p:ph type="ftr" sz="quarter" idx="11"/>
          </p:nvPr>
        </p:nvSpPr>
        <p:spPr/>
        <p:txBody>
          <a:bodyPr/>
          <a:lstStyle/>
          <a:p>
            <a:r>
              <a:rPr lang="en-US"/>
              <a:t>2024-2026 Updated January 24, 2024</a:t>
            </a:r>
          </a:p>
        </p:txBody>
      </p:sp>
      <p:sp>
        <p:nvSpPr>
          <p:cNvPr id="6" name="Slide Number Placeholder 5"/>
          <p:cNvSpPr>
            <a:spLocks noGrp="1"/>
          </p:cNvSpPr>
          <p:nvPr>
            <p:ph type="sldNum" sz="quarter" idx="12"/>
          </p:nvPr>
        </p:nvSpPr>
        <p:spPr/>
        <p:txBody>
          <a:bodyPr/>
          <a:lstStyle/>
          <a:p>
            <a:fld id="{DC8FF8F1-AF86-B448-B5D3-E50A532954F7}" type="slidenum">
              <a:rPr lang="en-US" smtClean="0"/>
              <a:t>‹#›</a:t>
            </a:fld>
            <a:endParaRPr lang="en-US"/>
          </a:p>
        </p:txBody>
      </p:sp>
    </p:spTree>
    <p:extLst>
      <p:ext uri="{BB962C8B-B14F-4D97-AF65-F5344CB8AC3E}">
        <p14:creationId xmlns:p14="http://schemas.microsoft.com/office/powerpoint/2010/main" val="2227689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F91E8A-5BD5-4735-BCC3-7303D9E66B49}" type="datetime1">
              <a:rPr lang="en-US" smtClean="0"/>
              <a:t>9/29/2025</a:t>
            </a:fld>
            <a:endParaRPr lang="en-US"/>
          </a:p>
        </p:txBody>
      </p:sp>
      <p:sp>
        <p:nvSpPr>
          <p:cNvPr id="5" name="Footer Placeholder 4"/>
          <p:cNvSpPr>
            <a:spLocks noGrp="1"/>
          </p:cNvSpPr>
          <p:nvPr>
            <p:ph type="ftr" sz="quarter" idx="11"/>
          </p:nvPr>
        </p:nvSpPr>
        <p:spPr/>
        <p:txBody>
          <a:bodyPr/>
          <a:lstStyle/>
          <a:p>
            <a:r>
              <a:rPr lang="en-US"/>
              <a:t>2024-2026 Updated January 24, 2024</a:t>
            </a:r>
          </a:p>
        </p:txBody>
      </p:sp>
      <p:sp>
        <p:nvSpPr>
          <p:cNvPr id="6" name="Slide Number Placeholder 5"/>
          <p:cNvSpPr>
            <a:spLocks noGrp="1"/>
          </p:cNvSpPr>
          <p:nvPr>
            <p:ph type="sldNum" sz="quarter" idx="12"/>
          </p:nvPr>
        </p:nvSpPr>
        <p:spPr/>
        <p:txBody>
          <a:bodyPr/>
          <a:lstStyle/>
          <a:p>
            <a:fld id="{DC8FF8F1-AF86-B448-B5D3-E50A532954F7}" type="slidenum">
              <a:rPr lang="en-US" smtClean="0"/>
              <a:t>‹#›</a:t>
            </a:fld>
            <a:endParaRPr lang="en-US"/>
          </a:p>
        </p:txBody>
      </p:sp>
    </p:spTree>
    <p:extLst>
      <p:ext uri="{BB962C8B-B14F-4D97-AF65-F5344CB8AC3E}">
        <p14:creationId xmlns:p14="http://schemas.microsoft.com/office/powerpoint/2010/main" val="3442671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6949C0-C987-478A-85D1-FF94EE85B903}" type="datetime1">
              <a:rPr lang="en-US" smtClean="0"/>
              <a:t>9/29/2025</a:t>
            </a:fld>
            <a:endParaRPr lang="en-US"/>
          </a:p>
        </p:txBody>
      </p:sp>
      <p:sp>
        <p:nvSpPr>
          <p:cNvPr id="5" name="Footer Placeholder 4"/>
          <p:cNvSpPr>
            <a:spLocks noGrp="1"/>
          </p:cNvSpPr>
          <p:nvPr>
            <p:ph type="ftr" sz="quarter" idx="11"/>
          </p:nvPr>
        </p:nvSpPr>
        <p:spPr/>
        <p:txBody>
          <a:bodyPr/>
          <a:lstStyle/>
          <a:p>
            <a:r>
              <a:rPr lang="en-US"/>
              <a:t>2024-2026 Updated January 24, 2024</a:t>
            </a:r>
          </a:p>
        </p:txBody>
      </p:sp>
      <p:sp>
        <p:nvSpPr>
          <p:cNvPr id="6" name="Slide Number Placeholder 5"/>
          <p:cNvSpPr>
            <a:spLocks noGrp="1"/>
          </p:cNvSpPr>
          <p:nvPr>
            <p:ph type="sldNum" sz="quarter" idx="12"/>
          </p:nvPr>
        </p:nvSpPr>
        <p:spPr/>
        <p:txBody>
          <a:bodyPr/>
          <a:lstStyle/>
          <a:p>
            <a:fld id="{DC8FF8F1-AF86-B448-B5D3-E50A532954F7}" type="slidenum">
              <a:rPr lang="en-US" smtClean="0"/>
              <a:t>‹#›</a:t>
            </a:fld>
            <a:endParaRPr lang="en-US"/>
          </a:p>
        </p:txBody>
      </p:sp>
    </p:spTree>
    <p:extLst>
      <p:ext uri="{BB962C8B-B14F-4D97-AF65-F5344CB8AC3E}">
        <p14:creationId xmlns:p14="http://schemas.microsoft.com/office/powerpoint/2010/main" val="2564426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E457AA-E2AF-4702-A64E-FED9F61998F2}" type="datetime1">
              <a:rPr lang="en-US" smtClean="0"/>
              <a:t>9/29/2025</a:t>
            </a:fld>
            <a:endParaRPr lang="en-US"/>
          </a:p>
        </p:txBody>
      </p:sp>
      <p:sp>
        <p:nvSpPr>
          <p:cNvPr id="6" name="Footer Placeholder 5"/>
          <p:cNvSpPr>
            <a:spLocks noGrp="1"/>
          </p:cNvSpPr>
          <p:nvPr>
            <p:ph type="ftr" sz="quarter" idx="11"/>
          </p:nvPr>
        </p:nvSpPr>
        <p:spPr/>
        <p:txBody>
          <a:bodyPr/>
          <a:lstStyle/>
          <a:p>
            <a:r>
              <a:rPr lang="en-US"/>
              <a:t>2024-2026 Updated January 24, 2024</a:t>
            </a:r>
          </a:p>
        </p:txBody>
      </p:sp>
      <p:sp>
        <p:nvSpPr>
          <p:cNvPr id="7" name="Slide Number Placeholder 6"/>
          <p:cNvSpPr>
            <a:spLocks noGrp="1"/>
          </p:cNvSpPr>
          <p:nvPr>
            <p:ph type="sldNum" sz="quarter" idx="12"/>
          </p:nvPr>
        </p:nvSpPr>
        <p:spPr/>
        <p:txBody>
          <a:bodyPr/>
          <a:lstStyle/>
          <a:p>
            <a:fld id="{DC8FF8F1-AF86-B448-B5D3-E50A532954F7}" type="slidenum">
              <a:rPr lang="en-US" smtClean="0"/>
              <a:t>‹#›</a:t>
            </a:fld>
            <a:endParaRPr lang="en-US"/>
          </a:p>
        </p:txBody>
      </p:sp>
    </p:spTree>
    <p:extLst>
      <p:ext uri="{BB962C8B-B14F-4D97-AF65-F5344CB8AC3E}">
        <p14:creationId xmlns:p14="http://schemas.microsoft.com/office/powerpoint/2010/main" val="3045542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CE98EA4-8D10-4643-A6A8-0D9FFBAF0556}" type="datetime1">
              <a:rPr lang="en-US" smtClean="0"/>
              <a:t>9/29/2025</a:t>
            </a:fld>
            <a:endParaRPr lang="en-US"/>
          </a:p>
        </p:txBody>
      </p:sp>
      <p:sp>
        <p:nvSpPr>
          <p:cNvPr id="8" name="Footer Placeholder 7"/>
          <p:cNvSpPr>
            <a:spLocks noGrp="1"/>
          </p:cNvSpPr>
          <p:nvPr>
            <p:ph type="ftr" sz="quarter" idx="11"/>
          </p:nvPr>
        </p:nvSpPr>
        <p:spPr/>
        <p:txBody>
          <a:bodyPr/>
          <a:lstStyle/>
          <a:p>
            <a:r>
              <a:rPr lang="en-US"/>
              <a:t>2024-2026 Updated January 24, 2024</a:t>
            </a:r>
          </a:p>
        </p:txBody>
      </p:sp>
      <p:sp>
        <p:nvSpPr>
          <p:cNvPr id="9" name="Slide Number Placeholder 8"/>
          <p:cNvSpPr>
            <a:spLocks noGrp="1"/>
          </p:cNvSpPr>
          <p:nvPr>
            <p:ph type="sldNum" sz="quarter" idx="12"/>
          </p:nvPr>
        </p:nvSpPr>
        <p:spPr/>
        <p:txBody>
          <a:bodyPr/>
          <a:lstStyle/>
          <a:p>
            <a:fld id="{DC8FF8F1-AF86-B448-B5D3-E50A532954F7}" type="slidenum">
              <a:rPr lang="en-US" smtClean="0"/>
              <a:t>‹#›</a:t>
            </a:fld>
            <a:endParaRPr lang="en-US"/>
          </a:p>
        </p:txBody>
      </p:sp>
    </p:spTree>
    <p:extLst>
      <p:ext uri="{BB962C8B-B14F-4D97-AF65-F5344CB8AC3E}">
        <p14:creationId xmlns:p14="http://schemas.microsoft.com/office/powerpoint/2010/main" val="3163599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1453C4-90DC-4761-921F-928BAF994661}" type="datetime1">
              <a:rPr lang="en-US" smtClean="0"/>
              <a:t>9/29/2025</a:t>
            </a:fld>
            <a:endParaRPr lang="en-US"/>
          </a:p>
        </p:txBody>
      </p:sp>
      <p:sp>
        <p:nvSpPr>
          <p:cNvPr id="4" name="Footer Placeholder 3"/>
          <p:cNvSpPr>
            <a:spLocks noGrp="1"/>
          </p:cNvSpPr>
          <p:nvPr>
            <p:ph type="ftr" sz="quarter" idx="11"/>
          </p:nvPr>
        </p:nvSpPr>
        <p:spPr/>
        <p:txBody>
          <a:bodyPr/>
          <a:lstStyle/>
          <a:p>
            <a:r>
              <a:rPr lang="en-US"/>
              <a:t>2024-2026 Updated January 24, 2024</a:t>
            </a:r>
          </a:p>
        </p:txBody>
      </p:sp>
      <p:sp>
        <p:nvSpPr>
          <p:cNvPr id="5" name="Slide Number Placeholder 4"/>
          <p:cNvSpPr>
            <a:spLocks noGrp="1"/>
          </p:cNvSpPr>
          <p:nvPr>
            <p:ph type="sldNum" sz="quarter" idx="12"/>
          </p:nvPr>
        </p:nvSpPr>
        <p:spPr/>
        <p:txBody>
          <a:bodyPr/>
          <a:lstStyle/>
          <a:p>
            <a:fld id="{DC8FF8F1-AF86-B448-B5D3-E50A532954F7}" type="slidenum">
              <a:rPr lang="en-US" smtClean="0"/>
              <a:t>‹#›</a:t>
            </a:fld>
            <a:endParaRPr lang="en-US"/>
          </a:p>
        </p:txBody>
      </p:sp>
    </p:spTree>
    <p:extLst>
      <p:ext uri="{BB962C8B-B14F-4D97-AF65-F5344CB8AC3E}">
        <p14:creationId xmlns:p14="http://schemas.microsoft.com/office/powerpoint/2010/main" val="272978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998D42-4D85-4DA8-B74C-80E54C6CE50C}" type="datetime1">
              <a:rPr lang="en-US" smtClean="0"/>
              <a:t>9/29/2025</a:t>
            </a:fld>
            <a:endParaRPr lang="en-US"/>
          </a:p>
        </p:txBody>
      </p:sp>
      <p:sp>
        <p:nvSpPr>
          <p:cNvPr id="3" name="Footer Placeholder 2"/>
          <p:cNvSpPr>
            <a:spLocks noGrp="1"/>
          </p:cNvSpPr>
          <p:nvPr>
            <p:ph type="ftr" sz="quarter" idx="11"/>
          </p:nvPr>
        </p:nvSpPr>
        <p:spPr/>
        <p:txBody>
          <a:bodyPr/>
          <a:lstStyle/>
          <a:p>
            <a:r>
              <a:rPr lang="en-US"/>
              <a:t>2024-2026 Updated January 24, 2024</a:t>
            </a:r>
          </a:p>
        </p:txBody>
      </p:sp>
      <p:sp>
        <p:nvSpPr>
          <p:cNvPr id="4" name="Slide Number Placeholder 3"/>
          <p:cNvSpPr>
            <a:spLocks noGrp="1"/>
          </p:cNvSpPr>
          <p:nvPr>
            <p:ph type="sldNum" sz="quarter" idx="12"/>
          </p:nvPr>
        </p:nvSpPr>
        <p:spPr/>
        <p:txBody>
          <a:bodyPr/>
          <a:lstStyle/>
          <a:p>
            <a:fld id="{DC8FF8F1-AF86-B448-B5D3-E50A532954F7}" type="slidenum">
              <a:rPr lang="en-US" smtClean="0"/>
              <a:t>‹#›</a:t>
            </a:fld>
            <a:endParaRPr lang="en-US"/>
          </a:p>
        </p:txBody>
      </p:sp>
    </p:spTree>
    <p:extLst>
      <p:ext uri="{BB962C8B-B14F-4D97-AF65-F5344CB8AC3E}">
        <p14:creationId xmlns:p14="http://schemas.microsoft.com/office/powerpoint/2010/main" val="378004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6DD354E-BCD7-41AC-8AAB-02D522B069D5}" type="datetime1">
              <a:rPr lang="en-US" smtClean="0"/>
              <a:t>9/29/2025</a:t>
            </a:fld>
            <a:endParaRPr lang="en-US"/>
          </a:p>
        </p:txBody>
      </p:sp>
      <p:sp>
        <p:nvSpPr>
          <p:cNvPr id="6" name="Footer Placeholder 5"/>
          <p:cNvSpPr>
            <a:spLocks noGrp="1"/>
          </p:cNvSpPr>
          <p:nvPr>
            <p:ph type="ftr" sz="quarter" idx="11"/>
          </p:nvPr>
        </p:nvSpPr>
        <p:spPr/>
        <p:txBody>
          <a:bodyPr/>
          <a:lstStyle/>
          <a:p>
            <a:r>
              <a:rPr lang="en-US"/>
              <a:t>2024-2026 Updated January 24, 2024</a:t>
            </a:r>
          </a:p>
        </p:txBody>
      </p:sp>
      <p:sp>
        <p:nvSpPr>
          <p:cNvPr id="7" name="Slide Number Placeholder 6"/>
          <p:cNvSpPr>
            <a:spLocks noGrp="1"/>
          </p:cNvSpPr>
          <p:nvPr>
            <p:ph type="sldNum" sz="quarter" idx="12"/>
          </p:nvPr>
        </p:nvSpPr>
        <p:spPr/>
        <p:txBody>
          <a:bodyPr/>
          <a:lstStyle/>
          <a:p>
            <a:fld id="{DC8FF8F1-AF86-B448-B5D3-E50A532954F7}" type="slidenum">
              <a:rPr lang="en-US" smtClean="0"/>
              <a:t>‹#›</a:t>
            </a:fld>
            <a:endParaRPr lang="en-US"/>
          </a:p>
        </p:txBody>
      </p:sp>
    </p:spTree>
    <p:extLst>
      <p:ext uri="{BB962C8B-B14F-4D97-AF65-F5344CB8AC3E}">
        <p14:creationId xmlns:p14="http://schemas.microsoft.com/office/powerpoint/2010/main" val="3491210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1877CA7-6D96-4D82-9863-4FB15775E738}" type="datetime1">
              <a:rPr lang="en-US" smtClean="0"/>
              <a:t>9/29/2025</a:t>
            </a:fld>
            <a:endParaRPr lang="en-US"/>
          </a:p>
        </p:txBody>
      </p:sp>
      <p:sp>
        <p:nvSpPr>
          <p:cNvPr id="6" name="Footer Placeholder 5"/>
          <p:cNvSpPr>
            <a:spLocks noGrp="1"/>
          </p:cNvSpPr>
          <p:nvPr>
            <p:ph type="ftr" sz="quarter" idx="11"/>
          </p:nvPr>
        </p:nvSpPr>
        <p:spPr/>
        <p:txBody>
          <a:bodyPr/>
          <a:lstStyle/>
          <a:p>
            <a:r>
              <a:rPr lang="en-US"/>
              <a:t>2024-2026 Updated January 24, 2024</a:t>
            </a:r>
          </a:p>
        </p:txBody>
      </p:sp>
      <p:sp>
        <p:nvSpPr>
          <p:cNvPr id="7" name="Slide Number Placeholder 6"/>
          <p:cNvSpPr>
            <a:spLocks noGrp="1"/>
          </p:cNvSpPr>
          <p:nvPr>
            <p:ph type="sldNum" sz="quarter" idx="12"/>
          </p:nvPr>
        </p:nvSpPr>
        <p:spPr/>
        <p:txBody>
          <a:bodyPr/>
          <a:lstStyle/>
          <a:p>
            <a:fld id="{DC8FF8F1-AF86-B448-B5D3-E50A532954F7}" type="slidenum">
              <a:rPr lang="en-US" smtClean="0"/>
              <a:t>‹#›</a:t>
            </a:fld>
            <a:endParaRPr lang="en-US"/>
          </a:p>
        </p:txBody>
      </p:sp>
    </p:spTree>
    <p:extLst>
      <p:ext uri="{BB962C8B-B14F-4D97-AF65-F5344CB8AC3E}">
        <p14:creationId xmlns:p14="http://schemas.microsoft.com/office/powerpoint/2010/main" val="1351867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DC9348-440F-4F6E-8453-9461F08F85C3}" type="datetime1">
              <a:rPr lang="en-US" smtClean="0"/>
              <a:t>9/29/2025</a:t>
            </a:fld>
            <a:endParaRPr lang="en-US"/>
          </a:p>
        </p:txBody>
      </p:sp>
      <p:sp>
        <p:nvSpPr>
          <p:cNvPr id="5" name="Footer Placeholder 4"/>
          <p:cNvSpPr>
            <a:spLocks noGrp="1"/>
          </p:cNvSpPr>
          <p:nvPr>
            <p:ph type="ftr" sz="quarter" idx="11"/>
          </p:nvPr>
        </p:nvSpPr>
        <p:spPr/>
        <p:txBody>
          <a:bodyPr/>
          <a:lstStyle/>
          <a:p>
            <a:r>
              <a:rPr lang="en-US"/>
              <a:t>2024-2026 Updated January 24, 2024</a:t>
            </a:r>
          </a:p>
        </p:txBody>
      </p:sp>
      <p:sp>
        <p:nvSpPr>
          <p:cNvPr id="6" name="Slide Number Placeholder 5"/>
          <p:cNvSpPr>
            <a:spLocks noGrp="1"/>
          </p:cNvSpPr>
          <p:nvPr>
            <p:ph type="sldNum" sz="quarter" idx="12"/>
          </p:nvPr>
        </p:nvSpPr>
        <p:spPr/>
        <p:txBody>
          <a:bodyPr/>
          <a:lstStyle/>
          <a:p>
            <a:fld id="{DC8FF8F1-AF86-B448-B5D3-E50A532954F7}" type="slidenum">
              <a:rPr lang="en-US" smtClean="0"/>
              <a:t>‹#›</a:t>
            </a:fld>
            <a:endParaRPr lang="en-US"/>
          </a:p>
        </p:txBody>
      </p:sp>
    </p:spTree>
    <p:extLst>
      <p:ext uri="{BB962C8B-B14F-4D97-AF65-F5344CB8AC3E}">
        <p14:creationId xmlns:p14="http://schemas.microsoft.com/office/powerpoint/2010/main" val="829880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6D685-34ED-43B8-9DEC-F2D07244F270}" type="datetime1">
              <a:rPr lang="en-US" smtClean="0"/>
              <a:t>9/29/2025</a:t>
            </a:fld>
            <a:endParaRPr lang="en-US"/>
          </a:p>
        </p:txBody>
      </p:sp>
      <p:sp>
        <p:nvSpPr>
          <p:cNvPr id="5" name="Footer Placeholder 4"/>
          <p:cNvSpPr>
            <a:spLocks noGrp="1"/>
          </p:cNvSpPr>
          <p:nvPr>
            <p:ph type="ftr" sz="quarter" idx="11"/>
          </p:nvPr>
        </p:nvSpPr>
        <p:spPr/>
        <p:txBody>
          <a:bodyPr/>
          <a:lstStyle/>
          <a:p>
            <a:r>
              <a:rPr lang="en-US"/>
              <a:t>2024-2026 Updated January 24, 2024</a:t>
            </a:r>
          </a:p>
        </p:txBody>
      </p:sp>
      <p:sp>
        <p:nvSpPr>
          <p:cNvPr id="6" name="Slide Number Placeholder 5"/>
          <p:cNvSpPr>
            <a:spLocks noGrp="1"/>
          </p:cNvSpPr>
          <p:nvPr>
            <p:ph type="sldNum" sz="quarter" idx="12"/>
          </p:nvPr>
        </p:nvSpPr>
        <p:spPr/>
        <p:txBody>
          <a:bodyPr/>
          <a:lstStyle/>
          <a:p>
            <a:fld id="{DC8FF8F1-AF86-B448-B5D3-E50A532954F7}" type="slidenum">
              <a:rPr lang="en-US" smtClean="0"/>
              <a:t>‹#›</a:t>
            </a:fld>
            <a:endParaRPr lang="en-US"/>
          </a:p>
        </p:txBody>
      </p:sp>
    </p:spTree>
    <p:extLst>
      <p:ext uri="{BB962C8B-B14F-4D97-AF65-F5344CB8AC3E}">
        <p14:creationId xmlns:p14="http://schemas.microsoft.com/office/powerpoint/2010/main" val="3734411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imes New Roman"/>
              </a:defRPr>
            </a:lvl1pPr>
          </a:lstStyle>
          <a:p>
            <a:fld id="{582115A2-8E72-437B-80FD-A69FF0BE9BE0}" type="datetime1">
              <a:rPr lang="en-US" smtClean="0"/>
              <a:t>9/29/2025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imes New Roman"/>
              </a:defRPr>
            </a:lvl1pPr>
          </a:lstStyle>
          <a:p>
            <a:r>
              <a:rPr lang="en-US"/>
              <a:t>2024-2026 Updated January 24, 2024</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Times New Roman"/>
              </a:defRPr>
            </a:lvl1pPr>
          </a:lstStyle>
          <a:p>
            <a:fld id="{DC8FF8F1-AF86-B448-B5D3-E50A532954F7}" type="slidenum">
              <a:rPr lang="en-US" smtClean="0"/>
              <a:pPr/>
              <a:t>‹#›</a:t>
            </a:fld>
            <a:endParaRPr lang="en-US" dirty="0"/>
          </a:p>
        </p:txBody>
      </p:sp>
    </p:spTree>
    <p:extLst>
      <p:ext uri="{BB962C8B-B14F-4D97-AF65-F5344CB8AC3E}">
        <p14:creationId xmlns:p14="http://schemas.microsoft.com/office/powerpoint/2010/main" val="554646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Times New Roman"/>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Times New Roman"/>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Times New Roman"/>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Times New Roman"/>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Times New Roman"/>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Times New Roman"/>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75615"/>
            <a:ext cx="7772400" cy="1228457"/>
          </a:xfrm>
        </p:spPr>
        <p:txBody>
          <a:bodyPr>
            <a:normAutofit fontScale="90000"/>
          </a:bodyPr>
          <a:lstStyle/>
          <a:p>
            <a:r>
              <a:rPr lang="en-US" dirty="0"/>
              <a:t>American Samoa Community College</a:t>
            </a:r>
            <a:br>
              <a:rPr lang="en-US" dirty="0"/>
            </a:br>
            <a:endParaRPr lang="en-US" dirty="0"/>
          </a:p>
        </p:txBody>
      </p:sp>
      <p:sp>
        <p:nvSpPr>
          <p:cNvPr id="3" name="Subtitle 2"/>
          <p:cNvSpPr>
            <a:spLocks noGrp="1"/>
          </p:cNvSpPr>
          <p:nvPr>
            <p:ph type="subTitle" idx="1"/>
          </p:nvPr>
        </p:nvSpPr>
        <p:spPr>
          <a:xfrm>
            <a:off x="1371600" y="4304072"/>
            <a:ext cx="6400800" cy="1865370"/>
          </a:xfrm>
        </p:spPr>
        <p:txBody>
          <a:bodyPr>
            <a:normAutofit/>
          </a:bodyPr>
          <a:lstStyle/>
          <a:p>
            <a:endParaRPr lang="en-US" sz="1400" dirty="0"/>
          </a:p>
          <a:p>
            <a:r>
              <a:rPr lang="en-US" dirty="0">
                <a:solidFill>
                  <a:schemeClr val="tx1"/>
                </a:solidFill>
              </a:rPr>
              <a:t>Department: Name</a:t>
            </a:r>
          </a:p>
          <a:p>
            <a:r>
              <a:rPr lang="en-US" sz="2200" dirty="0">
                <a:solidFill>
                  <a:schemeClr val="tx1"/>
                </a:solidFill>
              </a:rPr>
              <a:t>ASCC 2022-2024 Catalog Review</a:t>
            </a:r>
          </a:p>
          <a:p>
            <a:r>
              <a:rPr lang="en-US" sz="1600" dirty="0">
                <a:solidFill>
                  <a:schemeClr val="tx1"/>
                </a:solidFill>
              </a:rPr>
              <a:t>Presentation Date (January 30, 2024)</a:t>
            </a:r>
          </a:p>
        </p:txBody>
      </p:sp>
      <p:pic>
        <p:nvPicPr>
          <p:cNvPr id="5" name="Picture 4"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7871" y="488912"/>
            <a:ext cx="1919351" cy="1823541"/>
          </a:xfrm>
          <a:prstGeom prst="rect">
            <a:avLst/>
          </a:prstGeom>
        </p:spPr>
      </p:pic>
      <p:cxnSp>
        <p:nvCxnSpPr>
          <p:cNvPr id="6" name="Straight Connector 5"/>
          <p:cNvCxnSpPr/>
          <p:nvPr/>
        </p:nvCxnSpPr>
        <p:spPr>
          <a:xfrm>
            <a:off x="371387" y="4409283"/>
            <a:ext cx="8447193" cy="0"/>
          </a:xfrm>
          <a:prstGeom prst="line">
            <a:avLst/>
          </a:prstGeom>
          <a:ln w="127000" cmpd="sng">
            <a:solidFill>
              <a:srgbClr val="800000"/>
            </a:solidFill>
          </a:ln>
        </p:spPr>
        <p:style>
          <a:lnRef idx="2">
            <a:schemeClr val="accent1"/>
          </a:lnRef>
          <a:fillRef idx="0">
            <a:schemeClr val="accent1"/>
          </a:fillRef>
          <a:effectRef idx="1">
            <a:schemeClr val="accent1"/>
          </a:effectRef>
          <a:fontRef idx="minor">
            <a:schemeClr val="tx1"/>
          </a:fontRef>
        </p:style>
      </p:cxnSp>
      <p:sp>
        <p:nvSpPr>
          <p:cNvPr id="4" name="Slide Number Placeholder 3">
            <a:extLst>
              <a:ext uri="{FF2B5EF4-FFF2-40B4-BE49-F238E27FC236}">
                <a16:creationId xmlns:a16="http://schemas.microsoft.com/office/drawing/2014/main" id="{4BCFA8CA-616C-4183-8D60-52054F8C5F38}"/>
              </a:ext>
            </a:extLst>
          </p:cNvPr>
          <p:cNvSpPr>
            <a:spLocks noGrp="1"/>
          </p:cNvSpPr>
          <p:nvPr>
            <p:ph type="sldNum" sz="quarter" idx="12"/>
          </p:nvPr>
        </p:nvSpPr>
        <p:spPr/>
        <p:txBody>
          <a:bodyPr/>
          <a:lstStyle/>
          <a:p>
            <a:fld id="{DC8FF8F1-AF86-B448-B5D3-E50A532954F7}" type="slidenum">
              <a:rPr lang="en-US" smtClean="0"/>
              <a:t>1</a:t>
            </a:fld>
            <a:endParaRPr lang="en-US" dirty="0"/>
          </a:p>
        </p:txBody>
      </p:sp>
      <p:sp>
        <p:nvSpPr>
          <p:cNvPr id="7" name="Footer Placeholder 6">
            <a:extLst>
              <a:ext uri="{FF2B5EF4-FFF2-40B4-BE49-F238E27FC236}">
                <a16:creationId xmlns:a16="http://schemas.microsoft.com/office/drawing/2014/main" id="{72DF1897-41D4-476F-B9E8-39768FC6DAEB}"/>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192361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962"/>
            <a:ext cx="8229600" cy="875601"/>
          </a:xfrm>
        </p:spPr>
        <p:txBody>
          <a:bodyPr/>
          <a:lstStyle/>
          <a:p>
            <a:r>
              <a:rPr lang="en-US" dirty="0"/>
              <a:t>Program Purpose</a:t>
            </a:r>
          </a:p>
        </p:txBody>
      </p:sp>
      <p:sp>
        <p:nvSpPr>
          <p:cNvPr id="3" name="Content Placeholder 2"/>
          <p:cNvSpPr>
            <a:spLocks noGrp="1"/>
          </p:cNvSpPr>
          <p:nvPr>
            <p:ph idx="1"/>
          </p:nvPr>
        </p:nvSpPr>
        <p:spPr>
          <a:xfrm>
            <a:off x="457200" y="1480380"/>
            <a:ext cx="8229600" cy="4525963"/>
          </a:xfrm>
        </p:spPr>
        <p:txBody>
          <a:bodyPr>
            <a:normAutofit/>
          </a:bodyPr>
          <a:lstStyle/>
          <a:p>
            <a:r>
              <a:rPr lang="en-US" dirty="0"/>
              <a:t>What is the Purpose of the Program?</a:t>
            </a:r>
          </a:p>
          <a:p>
            <a:pPr lvl="1"/>
            <a:r>
              <a:rPr lang="en-US" dirty="0"/>
              <a:t>Mission</a:t>
            </a:r>
          </a:p>
          <a:p>
            <a:pPr marL="0" indent="0" algn="ctr">
              <a:buNone/>
            </a:pPr>
            <a:r>
              <a:rPr lang="en-US" dirty="0">
                <a:solidFill>
                  <a:srgbClr val="FF0000"/>
                </a:solidFill>
              </a:rPr>
              <a:t>Insert Program/Degree Mission Statement</a:t>
            </a:r>
          </a:p>
          <a:p>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8" name="Slide Number Placeholder 7">
            <a:extLst>
              <a:ext uri="{FF2B5EF4-FFF2-40B4-BE49-F238E27FC236}">
                <a16:creationId xmlns:a16="http://schemas.microsoft.com/office/drawing/2014/main" id="{D66608FF-F5B6-413D-B7F8-8B31E56DD295}"/>
              </a:ext>
            </a:extLst>
          </p:cNvPr>
          <p:cNvSpPr>
            <a:spLocks noGrp="1"/>
          </p:cNvSpPr>
          <p:nvPr>
            <p:ph type="sldNum" sz="quarter" idx="12"/>
          </p:nvPr>
        </p:nvSpPr>
        <p:spPr/>
        <p:txBody>
          <a:bodyPr/>
          <a:lstStyle/>
          <a:p>
            <a:fld id="{DC8FF8F1-AF86-B448-B5D3-E50A532954F7}" type="slidenum">
              <a:rPr lang="en-US" smtClean="0"/>
              <a:t>2</a:t>
            </a:fld>
            <a:endParaRPr lang="en-US"/>
          </a:p>
        </p:txBody>
      </p:sp>
      <p:sp>
        <p:nvSpPr>
          <p:cNvPr id="9" name="Footer Placeholder 8">
            <a:extLst>
              <a:ext uri="{FF2B5EF4-FFF2-40B4-BE49-F238E27FC236}">
                <a16:creationId xmlns:a16="http://schemas.microsoft.com/office/drawing/2014/main" id="{7E120499-E0D0-4C29-8EDC-7614F5415459}"/>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2059180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962"/>
            <a:ext cx="8229600" cy="875601"/>
          </a:xfrm>
        </p:spPr>
        <p:txBody>
          <a:bodyPr/>
          <a:lstStyle/>
          <a:p>
            <a:r>
              <a:rPr lang="en-US" dirty="0"/>
              <a:t>Review Structure</a:t>
            </a:r>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pic>
        <p:nvPicPr>
          <p:cNvPr id="9" name="Picture 8" descr="Screen Shot 2018-05-02 at 9.13.57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4074" y="1158552"/>
            <a:ext cx="7247465" cy="5180996"/>
          </a:xfrm>
          <a:prstGeom prst="rect">
            <a:avLst/>
          </a:prstGeom>
          <a:ln>
            <a:noFill/>
          </a:ln>
          <a:effectLst>
            <a:outerShdw blurRad="292100" dist="139700" dir="2700000" algn="tl" rotWithShape="0">
              <a:srgbClr val="333333">
                <a:alpha val="65000"/>
              </a:srgbClr>
            </a:outerShdw>
          </a:effectLst>
        </p:spPr>
      </p:pic>
      <p:sp>
        <p:nvSpPr>
          <p:cNvPr id="7" name="Slide Number Placeholder 6">
            <a:extLst>
              <a:ext uri="{FF2B5EF4-FFF2-40B4-BE49-F238E27FC236}">
                <a16:creationId xmlns:a16="http://schemas.microsoft.com/office/drawing/2014/main" id="{B1F01BD2-FC45-48FA-8237-575209901BE2}"/>
              </a:ext>
            </a:extLst>
          </p:cNvPr>
          <p:cNvSpPr>
            <a:spLocks noGrp="1"/>
          </p:cNvSpPr>
          <p:nvPr>
            <p:ph type="sldNum" sz="quarter" idx="12"/>
          </p:nvPr>
        </p:nvSpPr>
        <p:spPr/>
        <p:txBody>
          <a:bodyPr/>
          <a:lstStyle/>
          <a:p>
            <a:fld id="{DC8FF8F1-AF86-B448-B5D3-E50A532954F7}" type="slidenum">
              <a:rPr lang="en-US" smtClean="0"/>
              <a:t>3</a:t>
            </a:fld>
            <a:endParaRPr lang="en-US"/>
          </a:p>
        </p:txBody>
      </p:sp>
      <p:sp>
        <p:nvSpPr>
          <p:cNvPr id="8" name="Footer Placeholder 7">
            <a:extLst>
              <a:ext uri="{FF2B5EF4-FFF2-40B4-BE49-F238E27FC236}">
                <a16:creationId xmlns:a16="http://schemas.microsoft.com/office/drawing/2014/main" id="{528E44A5-8EC5-4637-821B-D044BFEC98EF}"/>
              </a:ext>
            </a:extLst>
          </p:cNvPr>
          <p:cNvSpPr>
            <a:spLocks noGrp="1"/>
          </p:cNvSpPr>
          <p:nvPr>
            <p:ph type="ftr" sz="quarter" idx="11"/>
          </p:nvPr>
        </p:nvSpPr>
        <p:spPr/>
        <p:txBody>
          <a:bodyPr/>
          <a:lstStyle/>
          <a:p>
            <a:r>
              <a:rPr lang="en-US"/>
              <a:t>2024-2026 Updated January 24, 2024</a:t>
            </a:r>
            <a:endParaRPr lang="en-US" dirty="0"/>
          </a:p>
        </p:txBody>
      </p:sp>
      <p:sp>
        <p:nvSpPr>
          <p:cNvPr id="3" name="Rectangle 2">
            <a:extLst>
              <a:ext uri="{FF2B5EF4-FFF2-40B4-BE49-F238E27FC236}">
                <a16:creationId xmlns:a16="http://schemas.microsoft.com/office/drawing/2014/main" id="{F8498C70-E911-C184-C651-30E3FD0E7C81}"/>
              </a:ext>
            </a:extLst>
          </p:cNvPr>
          <p:cNvSpPr/>
          <p:nvPr/>
        </p:nvSpPr>
        <p:spPr>
          <a:xfrm>
            <a:off x="4217839" y="2082800"/>
            <a:ext cx="1159934" cy="364067"/>
          </a:xfrm>
          <a:prstGeom prst="rect">
            <a:avLst/>
          </a:prstGeom>
          <a:solidFill>
            <a:schemeClr val="lt1"/>
          </a:solidFill>
        </p:spPr>
        <p:style>
          <a:lnRef idx="2">
            <a:schemeClr val="dk1"/>
          </a:lnRef>
          <a:fillRef idx="1">
            <a:schemeClr val="lt1"/>
          </a:fillRef>
          <a:effectRef idx="0">
            <a:schemeClr val="dk1"/>
          </a:effectRef>
          <a:fontRef idx="minor">
            <a:schemeClr val="dk1"/>
          </a:fontRef>
        </p:style>
        <p:txBody>
          <a:bodyPr rtlCol="0" anchor="ctr"/>
          <a:lstStyle/>
          <a:p>
            <a:pPr algn="ctr"/>
            <a:r>
              <a:rPr lang="en-US" sz="800" dirty="0">
                <a:latin typeface="Times New Roman" panose="02020603050405020304" pitchFamily="18" charset="0"/>
                <a:cs typeface="Times New Roman" panose="02020603050405020304" pitchFamily="18" charset="0"/>
              </a:rPr>
              <a:t>Fall 2022-Spring 2023</a:t>
            </a:r>
          </a:p>
          <a:p>
            <a:pPr algn="ctr"/>
            <a:r>
              <a:rPr lang="en-US" sz="800" dirty="0">
                <a:latin typeface="Times New Roman" panose="02020603050405020304" pitchFamily="18" charset="0"/>
                <a:cs typeface="Times New Roman" panose="02020603050405020304" pitchFamily="18" charset="0"/>
              </a:rPr>
              <a:t>Fall 2023- Spring 2024</a:t>
            </a:r>
          </a:p>
        </p:txBody>
      </p:sp>
    </p:spTree>
    <p:extLst>
      <p:ext uri="{BB962C8B-B14F-4D97-AF65-F5344CB8AC3E}">
        <p14:creationId xmlns:p14="http://schemas.microsoft.com/office/powerpoint/2010/main" val="1932502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962"/>
            <a:ext cx="8229600" cy="875601"/>
          </a:xfrm>
        </p:spPr>
        <p:txBody>
          <a:bodyPr/>
          <a:lstStyle/>
          <a:p>
            <a:r>
              <a:rPr lang="en-US" dirty="0"/>
              <a:t>Program Aims</a:t>
            </a:r>
          </a:p>
        </p:txBody>
      </p:sp>
      <p:sp>
        <p:nvSpPr>
          <p:cNvPr id="3" name="Content Placeholder 2"/>
          <p:cNvSpPr>
            <a:spLocks noGrp="1"/>
          </p:cNvSpPr>
          <p:nvPr>
            <p:ph idx="1"/>
          </p:nvPr>
        </p:nvSpPr>
        <p:spPr>
          <a:xfrm>
            <a:off x="457200" y="1480380"/>
            <a:ext cx="8229600" cy="4525963"/>
          </a:xfrm>
        </p:spPr>
        <p:txBody>
          <a:bodyPr>
            <a:normAutofit/>
          </a:bodyPr>
          <a:lstStyle/>
          <a:p>
            <a:r>
              <a:rPr lang="en-US" dirty="0"/>
              <a:t>What are the goals of the Program?</a:t>
            </a:r>
          </a:p>
          <a:p>
            <a:r>
              <a:rPr lang="en-US" sz="1200" dirty="0"/>
              <a:t>It is the primary aim of the program that all students upon completion of their degree requirements will have attained a significant amount of knowledge, understanding and confidence in their abilities about the following concepts or qualities: responsibility, critical thinking, problem solving, creativity, self motivation, interdependence, believer in life long learning, managing personal finances and being good communicators.</a:t>
            </a:r>
          </a:p>
          <a:p>
            <a:r>
              <a:rPr lang="en-US" sz="1200" dirty="0"/>
              <a:t>With the above, they can be productive and efficient players in the drive to Food Security besides being good stewards of Natural Resources and the Environment.</a:t>
            </a:r>
          </a:p>
          <a:p>
            <a:pPr marL="0" indent="0">
              <a:buNone/>
            </a:pPr>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7" name="Oval 6">
            <a:extLst>
              <a:ext uri="{FF2B5EF4-FFF2-40B4-BE49-F238E27FC236}">
                <a16:creationId xmlns:a16="http://schemas.microsoft.com/office/drawing/2014/main" id="{CFA4438F-F876-3C49-99B9-694ECD5B8DA6}"/>
              </a:ext>
            </a:extLst>
          </p:cNvPr>
          <p:cNvSpPr/>
          <p:nvPr/>
        </p:nvSpPr>
        <p:spPr>
          <a:xfrm>
            <a:off x="2574895" y="3644617"/>
            <a:ext cx="2324100" cy="21717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Bracket 7">
            <a:extLst>
              <a:ext uri="{FF2B5EF4-FFF2-40B4-BE49-F238E27FC236}">
                <a16:creationId xmlns:a16="http://schemas.microsoft.com/office/drawing/2014/main" id="{664AB16E-08BA-1647-967B-D195E2946784}"/>
              </a:ext>
            </a:extLst>
          </p:cNvPr>
          <p:cNvSpPr/>
          <p:nvPr/>
        </p:nvSpPr>
        <p:spPr>
          <a:xfrm>
            <a:off x="4547583" y="3604423"/>
            <a:ext cx="749300" cy="2171700"/>
          </a:xfrm>
          <a:prstGeom prst="rightBracket">
            <a:avLst>
              <a:gd name="adj" fmla="val 0"/>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Left Arrow 8">
            <a:extLst>
              <a:ext uri="{FF2B5EF4-FFF2-40B4-BE49-F238E27FC236}">
                <a16:creationId xmlns:a16="http://schemas.microsoft.com/office/drawing/2014/main" id="{15C89E53-7AEE-8847-B815-B24A0CADEBC4}"/>
              </a:ext>
            </a:extLst>
          </p:cNvPr>
          <p:cNvSpPr/>
          <p:nvPr/>
        </p:nvSpPr>
        <p:spPr>
          <a:xfrm flipV="1">
            <a:off x="5420675" y="4526780"/>
            <a:ext cx="1104900" cy="294638"/>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635C4F2-C2BD-C947-AF45-21163509C820}"/>
              </a:ext>
            </a:extLst>
          </p:cNvPr>
          <p:cNvSpPr txBox="1"/>
          <p:nvPr/>
        </p:nvSpPr>
        <p:spPr>
          <a:xfrm>
            <a:off x="6319027" y="4366002"/>
            <a:ext cx="1549400" cy="646331"/>
          </a:xfrm>
          <a:prstGeom prst="rect">
            <a:avLst/>
          </a:prstGeom>
          <a:noFill/>
        </p:spPr>
        <p:txBody>
          <a:bodyPr wrap="square" rtlCol="0">
            <a:spAutoFit/>
          </a:bodyPr>
          <a:lstStyle/>
          <a:p>
            <a:pPr algn="ctr"/>
            <a:r>
              <a:rPr lang="en-US" dirty="0">
                <a:solidFill>
                  <a:srgbClr val="3366FF"/>
                </a:solidFill>
                <a:latin typeface="Times New Roman" panose="02020603050405020304" pitchFamily="18" charset="0"/>
                <a:cs typeface="Times New Roman" panose="02020603050405020304" pitchFamily="18" charset="0"/>
              </a:rPr>
              <a:t>Program Focus</a:t>
            </a:r>
          </a:p>
        </p:txBody>
      </p:sp>
      <p:sp>
        <p:nvSpPr>
          <p:cNvPr id="12" name="Slide Number Placeholder 11">
            <a:extLst>
              <a:ext uri="{FF2B5EF4-FFF2-40B4-BE49-F238E27FC236}">
                <a16:creationId xmlns:a16="http://schemas.microsoft.com/office/drawing/2014/main" id="{E89EB1E3-34C8-4D98-AFA3-13AB456B4FAE}"/>
              </a:ext>
            </a:extLst>
          </p:cNvPr>
          <p:cNvSpPr>
            <a:spLocks noGrp="1"/>
          </p:cNvSpPr>
          <p:nvPr>
            <p:ph type="sldNum" sz="quarter" idx="12"/>
          </p:nvPr>
        </p:nvSpPr>
        <p:spPr/>
        <p:txBody>
          <a:bodyPr/>
          <a:lstStyle/>
          <a:p>
            <a:fld id="{DC8FF8F1-AF86-B448-B5D3-E50A532954F7}" type="slidenum">
              <a:rPr lang="en-US" smtClean="0"/>
              <a:t>4</a:t>
            </a:fld>
            <a:endParaRPr lang="en-US"/>
          </a:p>
        </p:txBody>
      </p:sp>
      <p:sp>
        <p:nvSpPr>
          <p:cNvPr id="13" name="Footer Placeholder 12">
            <a:extLst>
              <a:ext uri="{FF2B5EF4-FFF2-40B4-BE49-F238E27FC236}">
                <a16:creationId xmlns:a16="http://schemas.microsoft.com/office/drawing/2014/main" id="{E72240A2-ED05-43EE-8605-892091ACF77E}"/>
              </a:ext>
            </a:extLst>
          </p:cNvPr>
          <p:cNvSpPr>
            <a:spLocks noGrp="1"/>
          </p:cNvSpPr>
          <p:nvPr>
            <p:ph type="ftr" sz="quarter" idx="11"/>
          </p:nvPr>
        </p:nvSpPr>
        <p:spPr/>
        <p:txBody>
          <a:bodyPr/>
          <a:lstStyle/>
          <a:p>
            <a:r>
              <a:rPr lang="en-US"/>
              <a:t>2024-2026 Updated January 24, 2024</a:t>
            </a:r>
            <a:endParaRPr lang="en-US" dirty="0"/>
          </a:p>
        </p:txBody>
      </p:sp>
      <p:sp>
        <p:nvSpPr>
          <p:cNvPr id="14" name="TextBox 13">
            <a:extLst>
              <a:ext uri="{FF2B5EF4-FFF2-40B4-BE49-F238E27FC236}">
                <a16:creationId xmlns:a16="http://schemas.microsoft.com/office/drawing/2014/main" id="{55A7BF4A-F785-474A-B972-F9798259040E}"/>
              </a:ext>
            </a:extLst>
          </p:cNvPr>
          <p:cNvSpPr txBox="1"/>
          <p:nvPr/>
        </p:nvSpPr>
        <p:spPr>
          <a:xfrm>
            <a:off x="2856803" y="3913477"/>
            <a:ext cx="1967435" cy="1600438"/>
          </a:xfrm>
          <a:prstGeom prst="rect">
            <a:avLst/>
          </a:prstGeom>
          <a:noFill/>
        </p:spPr>
        <p:txBody>
          <a:bodyPr wrap="square" rtlCol="0">
            <a:spAutoFit/>
          </a:bodyPr>
          <a:lstStyle/>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Provide quality education</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Prepare students for off-island transfer</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Prepare students for employment on-island</a:t>
            </a:r>
          </a:p>
        </p:txBody>
      </p:sp>
    </p:spTree>
    <p:extLst>
      <p:ext uri="{BB962C8B-B14F-4D97-AF65-F5344CB8AC3E}">
        <p14:creationId xmlns:p14="http://schemas.microsoft.com/office/powerpoint/2010/main" val="1856778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962"/>
            <a:ext cx="8229600" cy="875601"/>
          </a:xfrm>
        </p:spPr>
        <p:txBody>
          <a:bodyPr/>
          <a:lstStyle/>
          <a:p>
            <a:r>
              <a:rPr lang="en-US" dirty="0"/>
              <a:t>Sample Program Aims</a:t>
            </a:r>
          </a:p>
        </p:txBody>
      </p:sp>
      <p:sp>
        <p:nvSpPr>
          <p:cNvPr id="3" name="Content Placeholder 2"/>
          <p:cNvSpPr>
            <a:spLocks noGrp="1"/>
          </p:cNvSpPr>
          <p:nvPr>
            <p:ph idx="1"/>
          </p:nvPr>
        </p:nvSpPr>
        <p:spPr>
          <a:xfrm>
            <a:off x="457200" y="1480380"/>
            <a:ext cx="8229600" cy="4525963"/>
          </a:xfrm>
        </p:spPr>
        <p:txBody>
          <a:bodyPr>
            <a:normAutofit/>
          </a:bodyPr>
          <a:lstStyle/>
          <a:p>
            <a:r>
              <a:rPr lang="en-US" dirty="0"/>
              <a:t>Provide quality education</a:t>
            </a:r>
          </a:p>
          <a:p>
            <a:r>
              <a:rPr lang="en-US" dirty="0"/>
              <a:t>Prepare students for off-island transfer to 4-year colleges/universities</a:t>
            </a:r>
          </a:p>
          <a:p>
            <a:r>
              <a:rPr lang="en-US" dirty="0"/>
              <a:t>Prepare students to enter the local workforce – employment on-island</a:t>
            </a:r>
          </a:p>
          <a:p>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8" name="Slide Number Placeholder 7">
            <a:extLst>
              <a:ext uri="{FF2B5EF4-FFF2-40B4-BE49-F238E27FC236}">
                <a16:creationId xmlns:a16="http://schemas.microsoft.com/office/drawing/2014/main" id="{17B880AA-49DA-4324-B9C5-3C7B32AE838E}"/>
              </a:ext>
            </a:extLst>
          </p:cNvPr>
          <p:cNvSpPr>
            <a:spLocks noGrp="1"/>
          </p:cNvSpPr>
          <p:nvPr>
            <p:ph type="sldNum" sz="quarter" idx="12"/>
          </p:nvPr>
        </p:nvSpPr>
        <p:spPr/>
        <p:txBody>
          <a:bodyPr/>
          <a:lstStyle/>
          <a:p>
            <a:fld id="{DC8FF8F1-AF86-B448-B5D3-E50A532954F7}" type="slidenum">
              <a:rPr lang="en-US" smtClean="0"/>
              <a:t>5</a:t>
            </a:fld>
            <a:endParaRPr lang="en-US"/>
          </a:p>
        </p:txBody>
      </p:sp>
      <p:sp>
        <p:nvSpPr>
          <p:cNvPr id="9" name="Footer Placeholder 8">
            <a:extLst>
              <a:ext uri="{FF2B5EF4-FFF2-40B4-BE49-F238E27FC236}">
                <a16:creationId xmlns:a16="http://schemas.microsoft.com/office/drawing/2014/main" id="{E222C198-5A47-46F0-A27B-1FCB888AA45D}"/>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2750272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359" y="58962"/>
            <a:ext cx="8229600" cy="875601"/>
          </a:xfrm>
        </p:spPr>
        <p:txBody>
          <a:bodyPr/>
          <a:lstStyle/>
          <a:p>
            <a:r>
              <a:rPr lang="en-US" dirty="0"/>
              <a:t>Program Curriculum Qualities</a:t>
            </a:r>
          </a:p>
        </p:txBody>
      </p:sp>
      <p:sp>
        <p:nvSpPr>
          <p:cNvPr id="3" name="Content Placeholder 2"/>
          <p:cNvSpPr>
            <a:spLocks noGrp="1"/>
          </p:cNvSpPr>
          <p:nvPr>
            <p:ph idx="1"/>
          </p:nvPr>
        </p:nvSpPr>
        <p:spPr>
          <a:xfrm>
            <a:off x="457200" y="1480380"/>
            <a:ext cx="8229600" cy="4525963"/>
          </a:xfrm>
        </p:spPr>
        <p:txBody>
          <a:bodyPr>
            <a:normAutofit/>
          </a:bodyPr>
          <a:lstStyle/>
          <a:p>
            <a:r>
              <a:rPr lang="en-US" dirty="0"/>
              <a:t>What are the Qualities of the Program?</a:t>
            </a:r>
          </a:p>
          <a:p>
            <a:r>
              <a:rPr lang="en-US" sz="2000" dirty="0"/>
              <a:t>PLOs 1-4 </a:t>
            </a:r>
            <a:r>
              <a:rPr lang="en-US" sz="2000" i="1" dirty="0"/>
              <a:t>refer to next slide</a:t>
            </a:r>
          </a:p>
          <a:p>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7" name="Oval 6">
            <a:extLst>
              <a:ext uri="{FF2B5EF4-FFF2-40B4-BE49-F238E27FC236}">
                <a16:creationId xmlns:a16="http://schemas.microsoft.com/office/drawing/2014/main" id="{316CBCD0-2B4B-2947-94EF-62508D9FE362}"/>
              </a:ext>
            </a:extLst>
          </p:cNvPr>
          <p:cNvSpPr/>
          <p:nvPr/>
        </p:nvSpPr>
        <p:spPr>
          <a:xfrm>
            <a:off x="3429000" y="3162300"/>
            <a:ext cx="2324100" cy="21717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28810A33-F990-704A-BC66-80F648F0DE4F}"/>
              </a:ext>
            </a:extLst>
          </p:cNvPr>
          <p:cNvCxnSpPr/>
          <p:nvPr/>
        </p:nvCxnSpPr>
        <p:spPr>
          <a:xfrm>
            <a:off x="4591050" y="2247900"/>
            <a:ext cx="0" cy="914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CF132916-C0EE-D24D-B48B-A04CF5B90CB2}"/>
              </a:ext>
            </a:extLst>
          </p:cNvPr>
          <p:cNvCxnSpPr/>
          <p:nvPr/>
        </p:nvCxnSpPr>
        <p:spPr>
          <a:xfrm>
            <a:off x="4591050" y="5334000"/>
            <a:ext cx="0" cy="914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19DF8B6-468C-D64C-80A3-2D68CA0755FA}"/>
              </a:ext>
            </a:extLst>
          </p:cNvPr>
          <p:cNvCxnSpPr/>
          <p:nvPr/>
        </p:nvCxnSpPr>
        <p:spPr>
          <a:xfrm flipV="1">
            <a:off x="5755643" y="4229100"/>
            <a:ext cx="1407157" cy="53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FB5B50F-67FB-3C42-811E-0D3E78D265A3}"/>
              </a:ext>
            </a:extLst>
          </p:cNvPr>
          <p:cNvCxnSpPr/>
          <p:nvPr/>
        </p:nvCxnSpPr>
        <p:spPr>
          <a:xfrm flipV="1">
            <a:off x="2021843" y="4228562"/>
            <a:ext cx="1407157" cy="538"/>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34023C08-EEB3-3743-8C64-B7FF8DA4C404}"/>
              </a:ext>
            </a:extLst>
          </p:cNvPr>
          <p:cNvSpPr txBox="1"/>
          <p:nvPr/>
        </p:nvSpPr>
        <p:spPr>
          <a:xfrm>
            <a:off x="4324350" y="2192847"/>
            <a:ext cx="533400" cy="368838"/>
          </a:xfrm>
          <a:prstGeom prst="rect">
            <a:avLst/>
          </a:prstGeom>
          <a:solidFill>
            <a:srgbClr val="FF0000"/>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1</a:t>
            </a:r>
          </a:p>
        </p:txBody>
      </p:sp>
      <p:sp>
        <p:nvSpPr>
          <p:cNvPr id="14" name="TextBox 13">
            <a:extLst>
              <a:ext uri="{FF2B5EF4-FFF2-40B4-BE49-F238E27FC236}">
                <a16:creationId xmlns:a16="http://schemas.microsoft.com/office/drawing/2014/main" id="{BB48A1C2-45B7-F84F-856C-C53BEE7D71BA}"/>
              </a:ext>
            </a:extLst>
          </p:cNvPr>
          <p:cNvSpPr txBox="1"/>
          <p:nvPr/>
        </p:nvSpPr>
        <p:spPr>
          <a:xfrm>
            <a:off x="6967944" y="4044143"/>
            <a:ext cx="533400" cy="368838"/>
          </a:xfrm>
          <a:prstGeom prst="rect">
            <a:avLst/>
          </a:prstGeom>
          <a:solidFill>
            <a:srgbClr val="FF0000"/>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2</a:t>
            </a:r>
          </a:p>
        </p:txBody>
      </p:sp>
      <p:sp>
        <p:nvSpPr>
          <p:cNvPr id="15" name="TextBox 14">
            <a:extLst>
              <a:ext uri="{FF2B5EF4-FFF2-40B4-BE49-F238E27FC236}">
                <a16:creationId xmlns:a16="http://schemas.microsoft.com/office/drawing/2014/main" id="{11836FF0-69DA-DA49-A3F9-FA95DDB2F158}"/>
              </a:ext>
            </a:extLst>
          </p:cNvPr>
          <p:cNvSpPr txBox="1"/>
          <p:nvPr/>
        </p:nvSpPr>
        <p:spPr>
          <a:xfrm>
            <a:off x="4324350" y="6004664"/>
            <a:ext cx="533400" cy="368838"/>
          </a:xfrm>
          <a:prstGeom prst="rect">
            <a:avLst/>
          </a:prstGeom>
          <a:solidFill>
            <a:srgbClr val="FF0000"/>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3</a:t>
            </a:r>
          </a:p>
        </p:txBody>
      </p:sp>
      <p:sp>
        <p:nvSpPr>
          <p:cNvPr id="16" name="TextBox 15">
            <a:extLst>
              <a:ext uri="{FF2B5EF4-FFF2-40B4-BE49-F238E27FC236}">
                <a16:creationId xmlns:a16="http://schemas.microsoft.com/office/drawing/2014/main" id="{CB0D6EC1-9AAE-7345-830D-6E88D10498EA}"/>
              </a:ext>
            </a:extLst>
          </p:cNvPr>
          <p:cNvSpPr txBox="1"/>
          <p:nvPr/>
        </p:nvSpPr>
        <p:spPr>
          <a:xfrm>
            <a:off x="1762766" y="4044143"/>
            <a:ext cx="533400" cy="368838"/>
          </a:xfrm>
          <a:prstGeom prst="rect">
            <a:avLst/>
          </a:prstGeom>
          <a:solidFill>
            <a:srgbClr val="FF0000"/>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4</a:t>
            </a:r>
          </a:p>
        </p:txBody>
      </p:sp>
      <p:sp>
        <p:nvSpPr>
          <p:cNvPr id="17" name="TextBox 16">
            <a:extLst>
              <a:ext uri="{FF2B5EF4-FFF2-40B4-BE49-F238E27FC236}">
                <a16:creationId xmlns:a16="http://schemas.microsoft.com/office/drawing/2014/main" id="{A106A3A5-62EB-AB44-B8A7-A438460E197C}"/>
              </a:ext>
            </a:extLst>
          </p:cNvPr>
          <p:cNvSpPr txBox="1"/>
          <p:nvPr/>
        </p:nvSpPr>
        <p:spPr>
          <a:xfrm>
            <a:off x="3822700" y="3695844"/>
            <a:ext cx="1549400" cy="923330"/>
          </a:xfrm>
          <a:prstGeom prst="rect">
            <a:avLst/>
          </a:prstGeom>
          <a:noFill/>
        </p:spPr>
        <p:txBody>
          <a:bodyPr wrap="square" rtlCol="0">
            <a:spAutoFit/>
          </a:bodyPr>
          <a:lstStyle/>
          <a:p>
            <a:pPr algn="ctr"/>
            <a:r>
              <a:rPr lang="en-US" dirty="0">
                <a:solidFill>
                  <a:srgbClr val="3366FF"/>
                </a:solidFill>
                <a:latin typeface="Times New Roman" panose="02020603050405020304" pitchFamily="18" charset="0"/>
                <a:cs typeface="Times New Roman" panose="02020603050405020304" pitchFamily="18" charset="0"/>
              </a:rPr>
              <a:t>Purpose</a:t>
            </a:r>
          </a:p>
          <a:p>
            <a:pPr algn="ctr"/>
            <a:endParaRPr lang="en-US" dirty="0">
              <a:solidFill>
                <a:srgbClr val="3366FF"/>
              </a:solidFill>
              <a:latin typeface="Times New Roman" panose="02020603050405020304" pitchFamily="18" charset="0"/>
              <a:cs typeface="Times New Roman" panose="02020603050405020304" pitchFamily="18" charset="0"/>
            </a:endParaRPr>
          </a:p>
          <a:p>
            <a:pPr algn="ctr"/>
            <a:r>
              <a:rPr lang="en-US" dirty="0">
                <a:solidFill>
                  <a:srgbClr val="3366FF"/>
                </a:solidFill>
                <a:latin typeface="Times New Roman" panose="02020603050405020304" pitchFamily="18" charset="0"/>
                <a:cs typeface="Times New Roman" panose="02020603050405020304" pitchFamily="18" charset="0"/>
              </a:rPr>
              <a:t>Program Aims</a:t>
            </a:r>
          </a:p>
        </p:txBody>
      </p:sp>
      <p:sp>
        <p:nvSpPr>
          <p:cNvPr id="18" name="Slide Number Placeholder 17">
            <a:extLst>
              <a:ext uri="{FF2B5EF4-FFF2-40B4-BE49-F238E27FC236}">
                <a16:creationId xmlns:a16="http://schemas.microsoft.com/office/drawing/2014/main" id="{4A16C069-8330-491B-934C-48A372A5FF9E}"/>
              </a:ext>
            </a:extLst>
          </p:cNvPr>
          <p:cNvSpPr>
            <a:spLocks noGrp="1"/>
          </p:cNvSpPr>
          <p:nvPr>
            <p:ph type="sldNum" sz="quarter" idx="12"/>
          </p:nvPr>
        </p:nvSpPr>
        <p:spPr/>
        <p:txBody>
          <a:bodyPr/>
          <a:lstStyle/>
          <a:p>
            <a:fld id="{DC8FF8F1-AF86-B448-B5D3-E50A532954F7}" type="slidenum">
              <a:rPr lang="en-US" smtClean="0"/>
              <a:t>6</a:t>
            </a:fld>
            <a:endParaRPr lang="en-US"/>
          </a:p>
        </p:txBody>
      </p:sp>
      <p:sp>
        <p:nvSpPr>
          <p:cNvPr id="19" name="Footer Placeholder 18">
            <a:extLst>
              <a:ext uri="{FF2B5EF4-FFF2-40B4-BE49-F238E27FC236}">
                <a16:creationId xmlns:a16="http://schemas.microsoft.com/office/drawing/2014/main" id="{6A7E77D9-F3D4-47A6-B7C1-6E0B60268D69}"/>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1336029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985" y="89106"/>
            <a:ext cx="8229600" cy="875601"/>
          </a:xfrm>
        </p:spPr>
        <p:txBody>
          <a:bodyPr/>
          <a:lstStyle/>
          <a:p>
            <a:r>
              <a:rPr lang="en-US" dirty="0"/>
              <a:t>Program Curriculum Qualities</a:t>
            </a:r>
          </a:p>
        </p:txBody>
      </p:sp>
      <p:sp>
        <p:nvSpPr>
          <p:cNvPr id="3" name="Content Placeholder 2"/>
          <p:cNvSpPr>
            <a:spLocks noGrp="1"/>
          </p:cNvSpPr>
          <p:nvPr>
            <p:ph idx="1"/>
          </p:nvPr>
        </p:nvSpPr>
        <p:spPr>
          <a:xfrm>
            <a:off x="457200" y="1480380"/>
            <a:ext cx="8229600" cy="4525963"/>
          </a:xfrm>
        </p:spPr>
        <p:txBody>
          <a:bodyPr>
            <a:normAutofit fontScale="70000" lnSpcReduction="20000"/>
          </a:bodyPr>
          <a:lstStyle/>
          <a:p>
            <a:pPr>
              <a:lnSpc>
                <a:spcPct val="115000"/>
              </a:lnSpc>
            </a:pPr>
            <a:r>
              <a:rPr lang="en-US" b="1" u="sng" dirty="0">
                <a:latin typeface="Cambria" panose="02040503050406030204" pitchFamily="18" charset="0"/>
                <a:ea typeface="Calibri" panose="020F0502020204030204" pitchFamily="34" charset="0"/>
                <a:cs typeface="Times New Roman" panose="02020603050405020304" pitchFamily="18" charset="0"/>
              </a:rPr>
              <a:t>Program Learning Outcomes:</a:t>
            </a:r>
            <a:endParaRPr lang="en-US" dirty="0">
              <a:latin typeface="Cambria" panose="02040503050406030204" pitchFamily="18" charset="0"/>
              <a:ea typeface="Calibri" panose="020F0502020204030204" pitchFamily="34" charset="0"/>
              <a:cs typeface="Times New Roman" panose="02020603050405020304" pitchFamily="18" charset="0"/>
            </a:endParaRPr>
          </a:p>
          <a:p>
            <a:pPr marR="0" lvl="0">
              <a:lnSpc>
                <a:spcPct val="115000"/>
              </a:lnSpc>
              <a:spcBef>
                <a:spcPts val="0"/>
              </a:spcBef>
              <a:spcAft>
                <a:spcPts val="0"/>
              </a:spcAft>
            </a:pPr>
            <a:r>
              <a:rPr lang="en-US"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PLO 1: </a:t>
            </a:r>
            <a:r>
              <a:rPr lang="en-US" dirty="0">
                <a:solidFill>
                  <a:srgbClr val="FF0000"/>
                </a:solidFill>
                <a:latin typeface="Cambria" panose="02040503050406030204" pitchFamily="18" charset="0"/>
                <a:ea typeface="Calibri" panose="020F0502020204030204" pitchFamily="34" charset="0"/>
                <a:cs typeface="Times New Roman" panose="02020603050405020304" pitchFamily="18" charset="0"/>
              </a:rPr>
              <a:t>Demonstrate an understanding of the different career opportunities in Agriculture, Community and Natural Resources.</a:t>
            </a:r>
          </a:p>
          <a:p>
            <a:pPr marR="0" lvl="0">
              <a:lnSpc>
                <a:spcPct val="115000"/>
              </a:lnSpc>
              <a:spcBef>
                <a:spcPts val="0"/>
              </a:spcBef>
              <a:spcAft>
                <a:spcPts val="0"/>
              </a:spcAft>
            </a:pPr>
            <a:r>
              <a:rPr lang="en-US"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PLO 2: </a:t>
            </a:r>
            <a:r>
              <a:rPr lang="en-US" dirty="0">
                <a:solidFill>
                  <a:srgbClr val="FF0000"/>
                </a:solidFill>
                <a:latin typeface="Cambria" panose="02040503050406030204" pitchFamily="18" charset="0"/>
                <a:ea typeface="Calibri" panose="020F0502020204030204" pitchFamily="34" charset="0"/>
                <a:cs typeface="Times New Roman" panose="02020603050405020304" pitchFamily="18" charset="0"/>
              </a:rPr>
              <a:t>Understand the importance of Agriculture, Community and Natural Resources to the Samoan culture and the environment of American Samoa.</a:t>
            </a:r>
          </a:p>
          <a:p>
            <a:pPr marR="0" lvl="0">
              <a:lnSpc>
                <a:spcPct val="115000"/>
              </a:lnSpc>
              <a:spcBef>
                <a:spcPts val="0"/>
              </a:spcBef>
              <a:spcAft>
                <a:spcPts val="0"/>
              </a:spcAft>
            </a:pPr>
            <a:r>
              <a:rPr lang="en-US"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PLO 3: </a:t>
            </a:r>
            <a:r>
              <a:rPr lang="en-US" dirty="0">
                <a:solidFill>
                  <a:srgbClr val="FF0000"/>
                </a:solidFill>
                <a:latin typeface="Cambria" panose="02040503050406030204" pitchFamily="18" charset="0"/>
                <a:ea typeface="Calibri" panose="020F0502020204030204" pitchFamily="34" charset="0"/>
                <a:cs typeface="Times New Roman" panose="02020603050405020304" pitchFamily="18" charset="0"/>
              </a:rPr>
              <a:t>Apply the concepts and principles of science and technology needed for work in the field of Agriculture, Community and Natural Resources.</a:t>
            </a:r>
          </a:p>
          <a:p>
            <a:pPr marR="0" lvl="0">
              <a:lnSpc>
                <a:spcPct val="115000"/>
              </a:lnSpc>
              <a:spcBef>
                <a:spcPts val="0"/>
              </a:spcBef>
              <a:spcAft>
                <a:spcPts val="0"/>
              </a:spcAft>
            </a:pPr>
            <a:r>
              <a:rPr lang="en-US"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PLO 4: </a:t>
            </a:r>
            <a:r>
              <a:rPr lang="en-US" dirty="0">
                <a:solidFill>
                  <a:srgbClr val="FF0000"/>
                </a:solidFill>
                <a:latin typeface="Cambria" panose="02040503050406030204" pitchFamily="18" charset="0"/>
                <a:ea typeface="Calibri" panose="020F0502020204030204" pitchFamily="34" charset="0"/>
                <a:cs typeface="Times New Roman" panose="02020603050405020304" pitchFamily="18" charset="0"/>
              </a:rPr>
              <a:t>Utilize knowledge based in Agriculture, Community and Natural Resources to adapt to social and economic changes and challenges.</a:t>
            </a:r>
          </a:p>
          <a:p>
            <a:pPr marR="0" lvl="0" algn="ctr">
              <a:lnSpc>
                <a:spcPct val="115000"/>
              </a:lnSpc>
              <a:spcBef>
                <a:spcPts val="0"/>
              </a:spcBef>
              <a:spcAft>
                <a:spcPts val="0"/>
              </a:spcAft>
            </a:pPr>
            <a:r>
              <a:rPr lang="en-US"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INSERT PROGRAM LEARNING OUTCOMES</a:t>
            </a:r>
          </a:p>
          <a:p>
            <a:endParaRPr lang="en-US" b="1"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8" name="Slide Number Placeholder 7">
            <a:extLst>
              <a:ext uri="{FF2B5EF4-FFF2-40B4-BE49-F238E27FC236}">
                <a16:creationId xmlns:a16="http://schemas.microsoft.com/office/drawing/2014/main" id="{E5D824E8-B756-48C4-B0D6-5ED3D3116F3F}"/>
              </a:ext>
            </a:extLst>
          </p:cNvPr>
          <p:cNvSpPr>
            <a:spLocks noGrp="1"/>
          </p:cNvSpPr>
          <p:nvPr>
            <p:ph type="sldNum" sz="quarter" idx="12"/>
          </p:nvPr>
        </p:nvSpPr>
        <p:spPr/>
        <p:txBody>
          <a:bodyPr/>
          <a:lstStyle/>
          <a:p>
            <a:fld id="{DC8FF8F1-AF86-B448-B5D3-E50A532954F7}" type="slidenum">
              <a:rPr lang="en-US" smtClean="0"/>
              <a:t>7</a:t>
            </a:fld>
            <a:endParaRPr lang="en-US"/>
          </a:p>
        </p:txBody>
      </p:sp>
      <p:sp>
        <p:nvSpPr>
          <p:cNvPr id="9" name="Footer Placeholder 8">
            <a:extLst>
              <a:ext uri="{FF2B5EF4-FFF2-40B4-BE49-F238E27FC236}">
                <a16:creationId xmlns:a16="http://schemas.microsoft.com/office/drawing/2014/main" id="{29D16F91-BF1B-4052-B0CB-5EAE06A8C883}"/>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1511957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962"/>
            <a:ext cx="8229600" cy="875601"/>
          </a:xfrm>
        </p:spPr>
        <p:txBody>
          <a:bodyPr/>
          <a:lstStyle/>
          <a:p>
            <a:r>
              <a:rPr lang="en-US" dirty="0"/>
              <a:t>Program Competencies</a:t>
            </a:r>
          </a:p>
        </p:txBody>
      </p:sp>
      <p:sp>
        <p:nvSpPr>
          <p:cNvPr id="3" name="Content Placeholder 2"/>
          <p:cNvSpPr>
            <a:spLocks noGrp="1"/>
          </p:cNvSpPr>
          <p:nvPr>
            <p:ph idx="1"/>
          </p:nvPr>
        </p:nvSpPr>
        <p:spPr>
          <a:xfrm>
            <a:off x="457200" y="1480381"/>
            <a:ext cx="8229600" cy="1167343"/>
          </a:xfrm>
        </p:spPr>
        <p:txBody>
          <a:bodyPr>
            <a:normAutofit/>
          </a:bodyPr>
          <a:lstStyle/>
          <a:p>
            <a:r>
              <a:rPr lang="en-US" dirty="0"/>
              <a:t>What are the competencies (CLOs) for each program quality (PLO or GEO)?</a:t>
            </a:r>
          </a:p>
          <a:p>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8" name="TextBox 7">
            <a:extLst>
              <a:ext uri="{FF2B5EF4-FFF2-40B4-BE49-F238E27FC236}">
                <a16:creationId xmlns:a16="http://schemas.microsoft.com/office/drawing/2014/main" id="{A8E28235-1E2B-5141-9BBA-B6A5C3663314}"/>
              </a:ext>
            </a:extLst>
          </p:cNvPr>
          <p:cNvSpPr txBox="1"/>
          <p:nvPr/>
        </p:nvSpPr>
        <p:spPr>
          <a:xfrm>
            <a:off x="234683" y="2803491"/>
            <a:ext cx="1262521" cy="646331"/>
          </a:xfrm>
          <a:prstGeom prst="rect">
            <a:avLst/>
          </a:prstGeom>
          <a:solidFill>
            <a:srgbClr val="FF0000"/>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PLO/GEO 1</a:t>
            </a:r>
          </a:p>
        </p:txBody>
      </p:sp>
      <p:sp>
        <p:nvSpPr>
          <p:cNvPr id="9" name="TextBox 8">
            <a:extLst>
              <a:ext uri="{FF2B5EF4-FFF2-40B4-BE49-F238E27FC236}">
                <a16:creationId xmlns:a16="http://schemas.microsoft.com/office/drawing/2014/main" id="{94851075-AA76-3048-B9C5-42DE5601D249}"/>
              </a:ext>
            </a:extLst>
          </p:cNvPr>
          <p:cNvSpPr txBox="1"/>
          <p:nvPr/>
        </p:nvSpPr>
        <p:spPr>
          <a:xfrm>
            <a:off x="234683" y="4564580"/>
            <a:ext cx="1071447" cy="646331"/>
          </a:xfrm>
          <a:prstGeom prst="rect">
            <a:avLst/>
          </a:prstGeom>
          <a:solidFill>
            <a:srgbClr val="FF0000"/>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PLO 2/ GEO 1</a:t>
            </a:r>
          </a:p>
        </p:txBody>
      </p:sp>
      <p:sp>
        <p:nvSpPr>
          <p:cNvPr id="12" name="TextBox 11">
            <a:extLst>
              <a:ext uri="{FF2B5EF4-FFF2-40B4-BE49-F238E27FC236}">
                <a16:creationId xmlns:a16="http://schemas.microsoft.com/office/drawing/2014/main" id="{FEE619C0-9389-1A44-B609-AA713594C4F3}"/>
              </a:ext>
            </a:extLst>
          </p:cNvPr>
          <p:cNvSpPr txBox="1"/>
          <p:nvPr/>
        </p:nvSpPr>
        <p:spPr>
          <a:xfrm>
            <a:off x="1497204" y="2660641"/>
            <a:ext cx="5658899" cy="738664"/>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PLO/GEO 1</a:t>
            </a:r>
            <a:r>
              <a:rPr lang="en-US"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ea typeface="Calibri" panose="020F0502020204030204" pitchFamily="34" charset="0"/>
                <a:cs typeface="Times New Roman" panose="02020603050405020304" pitchFamily="18" charset="0"/>
              </a:rPr>
              <a:t>Demonstrate an understanding of the different career opportunities in Agriculture, Community and Natural Resources.</a:t>
            </a:r>
          </a:p>
          <a:p>
            <a:endParaRPr lang="en-US"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5711EF1C-AB8B-4C41-B326-3B34C39AD999}"/>
              </a:ext>
            </a:extLst>
          </p:cNvPr>
          <p:cNvSpPr txBox="1"/>
          <p:nvPr/>
        </p:nvSpPr>
        <p:spPr>
          <a:xfrm>
            <a:off x="1497204" y="4556969"/>
            <a:ext cx="7646796" cy="566758"/>
          </a:xfrm>
          <a:prstGeom prst="rect">
            <a:avLst/>
          </a:prstGeom>
          <a:noFill/>
        </p:spPr>
        <p:txBody>
          <a:bodyPr wrap="square" rtlCol="0">
            <a:spAutoFit/>
          </a:bodyPr>
          <a:lstStyle/>
          <a:p>
            <a:pPr marR="0" lvl="0">
              <a:lnSpc>
                <a:spcPct val="115000"/>
              </a:lnSpc>
              <a:spcBef>
                <a:spcPts val="0"/>
              </a:spcBef>
              <a:spcAft>
                <a:spcPts val="0"/>
              </a:spcAft>
            </a:pPr>
            <a:r>
              <a:rPr lang="en-US" sz="1200" b="1" dirty="0">
                <a:latin typeface="Times New Roman" panose="02020603050405020304" pitchFamily="18" charset="0"/>
                <a:ea typeface="Calibri" panose="020F0502020204030204" pitchFamily="34" charset="0"/>
                <a:cs typeface="Times New Roman" panose="02020603050405020304" pitchFamily="18" charset="0"/>
              </a:rPr>
              <a:t>PLO 2: </a:t>
            </a:r>
            <a:r>
              <a:rPr lang="en-US" sz="1400" dirty="0">
                <a:latin typeface="Times New Roman" panose="02020603050405020304" pitchFamily="18" charset="0"/>
                <a:ea typeface="Calibri" panose="020F0502020204030204" pitchFamily="34" charset="0"/>
                <a:cs typeface="Times New Roman" panose="02020603050405020304" pitchFamily="18" charset="0"/>
              </a:rPr>
              <a:t>Understand the importance of Agriculture, Community and Natural Resources to the Samoan culture and the environment of American Samoa.</a:t>
            </a:r>
          </a:p>
        </p:txBody>
      </p:sp>
      <p:cxnSp>
        <p:nvCxnSpPr>
          <p:cNvPr id="16" name="Straight Connector 15">
            <a:extLst>
              <a:ext uri="{FF2B5EF4-FFF2-40B4-BE49-F238E27FC236}">
                <a16:creationId xmlns:a16="http://schemas.microsoft.com/office/drawing/2014/main" id="{1997A7F7-CE47-EF4B-ACF5-D5F75D2CAFDA}"/>
              </a:ext>
            </a:extLst>
          </p:cNvPr>
          <p:cNvCxnSpPr>
            <a:cxnSpLocks/>
          </p:cNvCxnSpPr>
          <p:nvPr/>
        </p:nvCxnSpPr>
        <p:spPr>
          <a:xfrm>
            <a:off x="1663700" y="3580219"/>
            <a:ext cx="165100" cy="0"/>
          </a:xfrm>
          <a:prstGeom prst="line">
            <a:avLst/>
          </a:prstGeom>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B383F09E-4CD2-0D42-95EE-1C669F27A44D}"/>
              </a:ext>
            </a:extLst>
          </p:cNvPr>
          <p:cNvSpPr txBox="1"/>
          <p:nvPr/>
        </p:nvSpPr>
        <p:spPr>
          <a:xfrm>
            <a:off x="1986223" y="3395553"/>
            <a:ext cx="957943" cy="369332"/>
          </a:xfrm>
          <a:prstGeom prst="rect">
            <a:avLst/>
          </a:prstGeom>
          <a:solidFill>
            <a:schemeClr val="tx2">
              <a:lumMod val="40000"/>
              <a:lumOff val="60000"/>
            </a:schemeClr>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CLO 1</a:t>
            </a:r>
          </a:p>
        </p:txBody>
      </p:sp>
      <p:cxnSp>
        <p:nvCxnSpPr>
          <p:cNvPr id="19" name="Straight Connector 18">
            <a:extLst>
              <a:ext uri="{FF2B5EF4-FFF2-40B4-BE49-F238E27FC236}">
                <a16:creationId xmlns:a16="http://schemas.microsoft.com/office/drawing/2014/main" id="{76F31774-D517-8B48-9A25-4F60184BCFFA}"/>
              </a:ext>
            </a:extLst>
          </p:cNvPr>
          <p:cNvCxnSpPr>
            <a:cxnSpLocks/>
          </p:cNvCxnSpPr>
          <p:nvPr/>
        </p:nvCxnSpPr>
        <p:spPr>
          <a:xfrm>
            <a:off x="1675425" y="3983825"/>
            <a:ext cx="165100" cy="0"/>
          </a:xfrm>
          <a:prstGeom prst="line">
            <a:avLst/>
          </a:prstGeom>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CAD02F37-8439-8648-9667-DA4CA1638E20}"/>
              </a:ext>
            </a:extLst>
          </p:cNvPr>
          <p:cNvSpPr txBox="1"/>
          <p:nvPr/>
        </p:nvSpPr>
        <p:spPr>
          <a:xfrm>
            <a:off x="1987897" y="3819255"/>
            <a:ext cx="957943" cy="369332"/>
          </a:xfrm>
          <a:prstGeom prst="rect">
            <a:avLst/>
          </a:prstGeom>
          <a:solidFill>
            <a:schemeClr val="tx2">
              <a:lumMod val="40000"/>
              <a:lumOff val="60000"/>
            </a:schemeClr>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CLO 2</a:t>
            </a:r>
          </a:p>
        </p:txBody>
      </p:sp>
      <p:sp>
        <p:nvSpPr>
          <p:cNvPr id="22" name="TextBox 21">
            <a:extLst>
              <a:ext uri="{FF2B5EF4-FFF2-40B4-BE49-F238E27FC236}">
                <a16:creationId xmlns:a16="http://schemas.microsoft.com/office/drawing/2014/main" id="{BD298B7B-5DEE-FD4C-9194-A64829E9B913}"/>
              </a:ext>
            </a:extLst>
          </p:cNvPr>
          <p:cNvSpPr txBox="1"/>
          <p:nvPr/>
        </p:nvSpPr>
        <p:spPr>
          <a:xfrm>
            <a:off x="3101589" y="3395553"/>
            <a:ext cx="5322110"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Describe the career opportunities available in agriculture, community &amp; natural resources.</a:t>
            </a:r>
          </a:p>
        </p:txBody>
      </p:sp>
      <p:sp>
        <p:nvSpPr>
          <p:cNvPr id="23" name="TextBox 22">
            <a:extLst>
              <a:ext uri="{FF2B5EF4-FFF2-40B4-BE49-F238E27FC236}">
                <a16:creationId xmlns:a16="http://schemas.microsoft.com/office/drawing/2014/main" id="{278C9BE1-344B-A544-9C05-DD161D89FFA1}"/>
              </a:ext>
            </a:extLst>
          </p:cNvPr>
          <p:cNvSpPr txBox="1"/>
          <p:nvPr/>
        </p:nvSpPr>
        <p:spPr>
          <a:xfrm>
            <a:off x="6762540" y="2542233"/>
            <a:ext cx="1924259" cy="646331"/>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Refer to Program Alignment Matrix</a:t>
            </a:r>
          </a:p>
        </p:txBody>
      </p:sp>
      <p:sp>
        <p:nvSpPr>
          <p:cNvPr id="24" name="TextBox 23">
            <a:extLst>
              <a:ext uri="{FF2B5EF4-FFF2-40B4-BE49-F238E27FC236}">
                <a16:creationId xmlns:a16="http://schemas.microsoft.com/office/drawing/2014/main" id="{D13133A5-6362-614E-ACF6-7100752B7D60}"/>
              </a:ext>
            </a:extLst>
          </p:cNvPr>
          <p:cNvSpPr txBox="1"/>
          <p:nvPr/>
        </p:nvSpPr>
        <p:spPr>
          <a:xfrm>
            <a:off x="2991895" y="3834389"/>
            <a:ext cx="5322111"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Create models of intensive and extensive livestock systems to deal with existing environmental problems. </a:t>
            </a:r>
          </a:p>
        </p:txBody>
      </p:sp>
      <p:cxnSp>
        <p:nvCxnSpPr>
          <p:cNvPr id="25" name="Straight Connector 24">
            <a:extLst>
              <a:ext uri="{FF2B5EF4-FFF2-40B4-BE49-F238E27FC236}">
                <a16:creationId xmlns:a16="http://schemas.microsoft.com/office/drawing/2014/main" id="{A85E7CEC-FC0E-F64A-91C0-ED29B847F05F}"/>
              </a:ext>
            </a:extLst>
          </p:cNvPr>
          <p:cNvCxnSpPr>
            <a:cxnSpLocks/>
          </p:cNvCxnSpPr>
          <p:nvPr/>
        </p:nvCxnSpPr>
        <p:spPr>
          <a:xfrm>
            <a:off x="1675423" y="5410687"/>
            <a:ext cx="165100" cy="0"/>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0873AD15-F5BE-C849-8AFA-1EA7241BE1A2}"/>
              </a:ext>
            </a:extLst>
          </p:cNvPr>
          <p:cNvSpPr txBox="1"/>
          <p:nvPr/>
        </p:nvSpPr>
        <p:spPr>
          <a:xfrm>
            <a:off x="1997946" y="5226021"/>
            <a:ext cx="957943" cy="369332"/>
          </a:xfrm>
          <a:prstGeom prst="rect">
            <a:avLst/>
          </a:prstGeom>
          <a:solidFill>
            <a:schemeClr val="tx2">
              <a:lumMod val="40000"/>
              <a:lumOff val="60000"/>
            </a:schemeClr>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CLO 1</a:t>
            </a:r>
          </a:p>
        </p:txBody>
      </p:sp>
      <p:cxnSp>
        <p:nvCxnSpPr>
          <p:cNvPr id="27" name="Straight Connector 26">
            <a:extLst>
              <a:ext uri="{FF2B5EF4-FFF2-40B4-BE49-F238E27FC236}">
                <a16:creationId xmlns:a16="http://schemas.microsoft.com/office/drawing/2014/main" id="{AB2CD549-2EBC-2D4D-92DB-438CEA801612}"/>
              </a:ext>
            </a:extLst>
          </p:cNvPr>
          <p:cNvCxnSpPr>
            <a:cxnSpLocks/>
          </p:cNvCxnSpPr>
          <p:nvPr/>
        </p:nvCxnSpPr>
        <p:spPr>
          <a:xfrm>
            <a:off x="1687148" y="5814293"/>
            <a:ext cx="165100" cy="0"/>
          </a:xfrm>
          <a:prstGeom prst="line">
            <a:avLst/>
          </a:prstGeom>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963E867D-8CEF-C040-831C-E1759A23C6D7}"/>
              </a:ext>
            </a:extLst>
          </p:cNvPr>
          <p:cNvSpPr txBox="1"/>
          <p:nvPr/>
        </p:nvSpPr>
        <p:spPr>
          <a:xfrm>
            <a:off x="1999620" y="5649723"/>
            <a:ext cx="957943" cy="369332"/>
          </a:xfrm>
          <a:prstGeom prst="rect">
            <a:avLst/>
          </a:prstGeom>
          <a:solidFill>
            <a:schemeClr val="tx2">
              <a:lumMod val="40000"/>
              <a:lumOff val="60000"/>
            </a:schemeClr>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CLO 2</a:t>
            </a:r>
          </a:p>
        </p:txBody>
      </p:sp>
      <p:sp>
        <p:nvSpPr>
          <p:cNvPr id="29" name="TextBox 28">
            <a:extLst>
              <a:ext uri="{FF2B5EF4-FFF2-40B4-BE49-F238E27FC236}">
                <a16:creationId xmlns:a16="http://schemas.microsoft.com/office/drawing/2014/main" id="{D86CFDF8-FABE-CC4F-AB0E-456D74FA335D}"/>
              </a:ext>
            </a:extLst>
          </p:cNvPr>
          <p:cNvSpPr txBox="1"/>
          <p:nvPr/>
        </p:nvSpPr>
        <p:spPr>
          <a:xfrm>
            <a:off x="2991895" y="5180557"/>
            <a:ext cx="5807728"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Compare and contrast the cultural uses of the natural resources of American Samoa and any other Pacific country.</a:t>
            </a:r>
          </a:p>
        </p:txBody>
      </p:sp>
      <p:sp>
        <p:nvSpPr>
          <p:cNvPr id="30" name="TextBox 29">
            <a:extLst>
              <a:ext uri="{FF2B5EF4-FFF2-40B4-BE49-F238E27FC236}">
                <a16:creationId xmlns:a16="http://schemas.microsoft.com/office/drawing/2014/main" id="{A0CB57ED-7A4A-DA44-BC54-6540EF1CB09B}"/>
              </a:ext>
            </a:extLst>
          </p:cNvPr>
          <p:cNvSpPr txBox="1"/>
          <p:nvPr/>
        </p:nvSpPr>
        <p:spPr>
          <a:xfrm>
            <a:off x="2976521" y="5631208"/>
            <a:ext cx="5807727" cy="738664"/>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Articulate an appreciation of agriculture, natural resources, agribusiness, and family and consumer science while working under the supervision of agriculture professionals</a:t>
            </a:r>
            <a:r>
              <a:rPr lang="en-US" sz="1200" dirty="0">
                <a:latin typeface="Times New Roman" panose="02020603050405020304" pitchFamily="18" charset="0"/>
                <a:cs typeface="Times New Roman" panose="02020603050405020304" pitchFamily="18" charset="0"/>
              </a:rPr>
              <a:t>.</a:t>
            </a:r>
          </a:p>
        </p:txBody>
      </p:sp>
      <p:sp>
        <p:nvSpPr>
          <p:cNvPr id="10" name="Slide Number Placeholder 9">
            <a:extLst>
              <a:ext uri="{FF2B5EF4-FFF2-40B4-BE49-F238E27FC236}">
                <a16:creationId xmlns:a16="http://schemas.microsoft.com/office/drawing/2014/main" id="{48C89FC2-FCA7-4439-B1B8-A32B64A41906}"/>
              </a:ext>
            </a:extLst>
          </p:cNvPr>
          <p:cNvSpPr>
            <a:spLocks noGrp="1"/>
          </p:cNvSpPr>
          <p:nvPr>
            <p:ph type="sldNum" sz="quarter" idx="12"/>
          </p:nvPr>
        </p:nvSpPr>
        <p:spPr/>
        <p:txBody>
          <a:bodyPr/>
          <a:lstStyle/>
          <a:p>
            <a:fld id="{DC8FF8F1-AF86-B448-B5D3-E50A532954F7}" type="slidenum">
              <a:rPr lang="en-US" smtClean="0"/>
              <a:t>8</a:t>
            </a:fld>
            <a:endParaRPr lang="en-US"/>
          </a:p>
        </p:txBody>
      </p:sp>
      <p:sp>
        <p:nvSpPr>
          <p:cNvPr id="11" name="Footer Placeholder 10">
            <a:extLst>
              <a:ext uri="{FF2B5EF4-FFF2-40B4-BE49-F238E27FC236}">
                <a16:creationId xmlns:a16="http://schemas.microsoft.com/office/drawing/2014/main" id="{FF8DEEE3-8B75-41AA-8DE9-C7DE773FB024}"/>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3593957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962"/>
            <a:ext cx="8229600" cy="875601"/>
          </a:xfrm>
        </p:spPr>
        <p:txBody>
          <a:bodyPr/>
          <a:lstStyle/>
          <a:p>
            <a:r>
              <a:rPr lang="en-US" dirty="0"/>
              <a:t>Program Competencies</a:t>
            </a:r>
          </a:p>
        </p:txBody>
      </p:sp>
      <p:sp>
        <p:nvSpPr>
          <p:cNvPr id="3" name="Content Placeholder 2"/>
          <p:cNvSpPr>
            <a:spLocks noGrp="1"/>
          </p:cNvSpPr>
          <p:nvPr>
            <p:ph idx="1"/>
          </p:nvPr>
        </p:nvSpPr>
        <p:spPr>
          <a:xfrm>
            <a:off x="457200" y="1480381"/>
            <a:ext cx="8229600" cy="1167343"/>
          </a:xfrm>
        </p:spPr>
        <p:txBody>
          <a:bodyPr>
            <a:normAutofit/>
          </a:bodyPr>
          <a:lstStyle/>
          <a:p>
            <a:r>
              <a:rPr lang="en-US" dirty="0"/>
              <a:t>What are the competencies (CLOs) for each program quality(PLO or GEO)?</a:t>
            </a:r>
          </a:p>
          <a:p>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8" name="TextBox 7">
            <a:extLst>
              <a:ext uri="{FF2B5EF4-FFF2-40B4-BE49-F238E27FC236}">
                <a16:creationId xmlns:a16="http://schemas.microsoft.com/office/drawing/2014/main" id="{A8E28235-1E2B-5141-9BBA-B6A5C3663314}"/>
              </a:ext>
            </a:extLst>
          </p:cNvPr>
          <p:cNvSpPr txBox="1"/>
          <p:nvPr/>
        </p:nvSpPr>
        <p:spPr>
          <a:xfrm>
            <a:off x="193268" y="2712050"/>
            <a:ext cx="1303936" cy="646331"/>
          </a:xfrm>
          <a:prstGeom prst="rect">
            <a:avLst/>
          </a:prstGeom>
          <a:solidFill>
            <a:srgbClr val="FF0000"/>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PLO/ </a:t>
            </a:r>
          </a:p>
          <a:p>
            <a:pPr algn="ctr"/>
            <a:r>
              <a:rPr lang="en-US" b="1" dirty="0">
                <a:solidFill>
                  <a:schemeClr val="bg1"/>
                </a:solidFill>
                <a:latin typeface="Times New Roman" panose="02020603050405020304" pitchFamily="18" charset="0"/>
                <a:cs typeface="Times New Roman" panose="02020603050405020304" pitchFamily="18" charset="0"/>
              </a:rPr>
              <a:t>GEO 3</a:t>
            </a:r>
          </a:p>
        </p:txBody>
      </p:sp>
      <p:sp>
        <p:nvSpPr>
          <p:cNvPr id="12" name="TextBox 11">
            <a:extLst>
              <a:ext uri="{FF2B5EF4-FFF2-40B4-BE49-F238E27FC236}">
                <a16:creationId xmlns:a16="http://schemas.microsoft.com/office/drawing/2014/main" id="{FEE619C0-9389-1A44-B609-AA713594C4F3}"/>
              </a:ext>
            </a:extLst>
          </p:cNvPr>
          <p:cNvSpPr txBox="1"/>
          <p:nvPr/>
        </p:nvSpPr>
        <p:spPr>
          <a:xfrm>
            <a:off x="1497204" y="2703011"/>
            <a:ext cx="7914082" cy="566758"/>
          </a:xfrm>
          <a:prstGeom prst="rect">
            <a:avLst/>
          </a:prstGeom>
          <a:noFill/>
        </p:spPr>
        <p:txBody>
          <a:bodyPr wrap="square" rtlCol="0">
            <a:spAutoFit/>
          </a:bodyPr>
          <a:lstStyle/>
          <a:p>
            <a:pPr marR="0" lvl="0">
              <a:lnSpc>
                <a:spcPct val="115000"/>
              </a:lnSpc>
              <a:spcBef>
                <a:spcPts val="0"/>
              </a:spcBef>
              <a:spcAft>
                <a:spcPts val="0"/>
              </a:spcAft>
            </a:pPr>
            <a:r>
              <a:rPr lang="en-US" sz="1400" dirty="0">
                <a:latin typeface="Cambria" panose="02040503050406030204" pitchFamily="18" charset="0"/>
                <a:ea typeface="Calibri" panose="020F0502020204030204" pitchFamily="34" charset="0"/>
                <a:cs typeface="Times New Roman" panose="02020603050405020304" pitchFamily="18" charset="0"/>
              </a:rPr>
              <a:t>Apply the concepts and principles of science and technology needed for work in the field of Agriculture, Community and Natural Resources.</a:t>
            </a:r>
          </a:p>
        </p:txBody>
      </p:sp>
      <p:cxnSp>
        <p:nvCxnSpPr>
          <p:cNvPr id="16" name="Straight Connector 15">
            <a:extLst>
              <a:ext uri="{FF2B5EF4-FFF2-40B4-BE49-F238E27FC236}">
                <a16:creationId xmlns:a16="http://schemas.microsoft.com/office/drawing/2014/main" id="{B858BF21-0C87-CE4B-A6B2-D63E166FA5F8}"/>
              </a:ext>
            </a:extLst>
          </p:cNvPr>
          <p:cNvCxnSpPr>
            <a:cxnSpLocks/>
          </p:cNvCxnSpPr>
          <p:nvPr/>
        </p:nvCxnSpPr>
        <p:spPr>
          <a:xfrm>
            <a:off x="1592874" y="3668026"/>
            <a:ext cx="165100"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BC02596A-714B-CA4B-997A-F3A6F5A324C8}"/>
              </a:ext>
            </a:extLst>
          </p:cNvPr>
          <p:cNvSpPr txBox="1"/>
          <p:nvPr/>
        </p:nvSpPr>
        <p:spPr>
          <a:xfrm>
            <a:off x="1852249" y="3464279"/>
            <a:ext cx="957943" cy="369332"/>
          </a:xfrm>
          <a:prstGeom prst="rect">
            <a:avLst/>
          </a:prstGeom>
          <a:solidFill>
            <a:schemeClr val="tx2">
              <a:lumMod val="40000"/>
              <a:lumOff val="60000"/>
            </a:schemeClr>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CLO 1</a:t>
            </a:r>
          </a:p>
        </p:txBody>
      </p:sp>
      <p:cxnSp>
        <p:nvCxnSpPr>
          <p:cNvPr id="18" name="Straight Connector 17">
            <a:extLst>
              <a:ext uri="{FF2B5EF4-FFF2-40B4-BE49-F238E27FC236}">
                <a16:creationId xmlns:a16="http://schemas.microsoft.com/office/drawing/2014/main" id="{A5F7CFBC-3C3D-954E-9BC4-B7A4BF719C1C}"/>
              </a:ext>
            </a:extLst>
          </p:cNvPr>
          <p:cNvCxnSpPr>
            <a:cxnSpLocks/>
          </p:cNvCxnSpPr>
          <p:nvPr/>
        </p:nvCxnSpPr>
        <p:spPr>
          <a:xfrm>
            <a:off x="1522049" y="4191336"/>
            <a:ext cx="165100" cy="0"/>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6305B6A8-FC85-5044-8BF5-9383786BB040}"/>
              </a:ext>
            </a:extLst>
          </p:cNvPr>
          <p:cNvSpPr txBox="1"/>
          <p:nvPr/>
        </p:nvSpPr>
        <p:spPr>
          <a:xfrm>
            <a:off x="1852249" y="4006670"/>
            <a:ext cx="957943" cy="369332"/>
          </a:xfrm>
          <a:prstGeom prst="rect">
            <a:avLst/>
          </a:prstGeom>
          <a:solidFill>
            <a:schemeClr val="tx2">
              <a:lumMod val="40000"/>
              <a:lumOff val="60000"/>
            </a:schemeClr>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CLO 2</a:t>
            </a:r>
          </a:p>
        </p:txBody>
      </p:sp>
      <p:cxnSp>
        <p:nvCxnSpPr>
          <p:cNvPr id="20" name="Straight Connector 19">
            <a:extLst>
              <a:ext uri="{FF2B5EF4-FFF2-40B4-BE49-F238E27FC236}">
                <a16:creationId xmlns:a16="http://schemas.microsoft.com/office/drawing/2014/main" id="{D9D40C4A-EFCB-7644-BD54-2427D18CE12E}"/>
              </a:ext>
            </a:extLst>
          </p:cNvPr>
          <p:cNvCxnSpPr>
            <a:cxnSpLocks/>
          </p:cNvCxnSpPr>
          <p:nvPr/>
        </p:nvCxnSpPr>
        <p:spPr>
          <a:xfrm>
            <a:off x="1551066" y="5449960"/>
            <a:ext cx="165100"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BB6438DD-7E98-C649-B1AE-69BC6E384927}"/>
              </a:ext>
            </a:extLst>
          </p:cNvPr>
          <p:cNvSpPr txBox="1"/>
          <p:nvPr/>
        </p:nvSpPr>
        <p:spPr>
          <a:xfrm>
            <a:off x="1757973" y="5278435"/>
            <a:ext cx="957943" cy="369332"/>
          </a:xfrm>
          <a:prstGeom prst="rect">
            <a:avLst/>
          </a:prstGeom>
          <a:solidFill>
            <a:schemeClr val="tx2">
              <a:lumMod val="40000"/>
              <a:lumOff val="60000"/>
            </a:schemeClr>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CLO 1</a:t>
            </a:r>
          </a:p>
        </p:txBody>
      </p:sp>
      <p:cxnSp>
        <p:nvCxnSpPr>
          <p:cNvPr id="22" name="Straight Connector 21">
            <a:extLst>
              <a:ext uri="{FF2B5EF4-FFF2-40B4-BE49-F238E27FC236}">
                <a16:creationId xmlns:a16="http://schemas.microsoft.com/office/drawing/2014/main" id="{E6972768-8185-AB44-B1F7-63393AA8E23B}"/>
              </a:ext>
            </a:extLst>
          </p:cNvPr>
          <p:cNvCxnSpPr>
            <a:cxnSpLocks/>
          </p:cNvCxnSpPr>
          <p:nvPr/>
        </p:nvCxnSpPr>
        <p:spPr>
          <a:xfrm>
            <a:off x="1497204" y="6082623"/>
            <a:ext cx="165100" cy="0"/>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BC28059E-EE1C-4148-AAFC-B8192835483A}"/>
              </a:ext>
            </a:extLst>
          </p:cNvPr>
          <p:cNvSpPr txBox="1"/>
          <p:nvPr/>
        </p:nvSpPr>
        <p:spPr>
          <a:xfrm>
            <a:off x="1757973" y="5914412"/>
            <a:ext cx="957943" cy="369332"/>
          </a:xfrm>
          <a:prstGeom prst="rect">
            <a:avLst/>
          </a:prstGeom>
          <a:solidFill>
            <a:schemeClr val="tx2">
              <a:lumMod val="40000"/>
              <a:lumOff val="60000"/>
            </a:schemeClr>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CLO 2</a:t>
            </a:r>
          </a:p>
        </p:txBody>
      </p:sp>
      <p:sp>
        <p:nvSpPr>
          <p:cNvPr id="9" name="Slide Number Placeholder 8">
            <a:extLst>
              <a:ext uri="{FF2B5EF4-FFF2-40B4-BE49-F238E27FC236}">
                <a16:creationId xmlns:a16="http://schemas.microsoft.com/office/drawing/2014/main" id="{9171F84B-C2D8-4FB3-8604-42335E6E9AEE}"/>
              </a:ext>
            </a:extLst>
          </p:cNvPr>
          <p:cNvSpPr>
            <a:spLocks noGrp="1"/>
          </p:cNvSpPr>
          <p:nvPr>
            <p:ph type="sldNum" sz="quarter" idx="12"/>
          </p:nvPr>
        </p:nvSpPr>
        <p:spPr/>
        <p:txBody>
          <a:bodyPr/>
          <a:lstStyle/>
          <a:p>
            <a:fld id="{DC8FF8F1-AF86-B448-B5D3-E50A532954F7}" type="slidenum">
              <a:rPr lang="en-US" smtClean="0"/>
              <a:t>9</a:t>
            </a:fld>
            <a:endParaRPr lang="en-US"/>
          </a:p>
        </p:txBody>
      </p:sp>
      <p:sp>
        <p:nvSpPr>
          <p:cNvPr id="10" name="Footer Placeholder 9">
            <a:extLst>
              <a:ext uri="{FF2B5EF4-FFF2-40B4-BE49-F238E27FC236}">
                <a16:creationId xmlns:a16="http://schemas.microsoft.com/office/drawing/2014/main" id="{FCA0E885-5DF4-4B10-8537-92918EA3E5BE}"/>
              </a:ext>
            </a:extLst>
          </p:cNvPr>
          <p:cNvSpPr>
            <a:spLocks noGrp="1"/>
          </p:cNvSpPr>
          <p:nvPr>
            <p:ph type="ftr" sz="quarter" idx="11"/>
          </p:nvPr>
        </p:nvSpPr>
        <p:spPr/>
        <p:txBody>
          <a:bodyPr/>
          <a:lstStyle/>
          <a:p>
            <a:r>
              <a:rPr lang="en-US"/>
              <a:t>2024-2026 Updated January 24, 2024</a:t>
            </a:r>
            <a:endParaRPr lang="en-US" dirty="0"/>
          </a:p>
        </p:txBody>
      </p:sp>
      <p:sp>
        <p:nvSpPr>
          <p:cNvPr id="28" name="TextBox 27">
            <a:extLst>
              <a:ext uri="{FF2B5EF4-FFF2-40B4-BE49-F238E27FC236}">
                <a16:creationId xmlns:a16="http://schemas.microsoft.com/office/drawing/2014/main" id="{B99282CA-28F7-9B49-B55D-EAD6F28CC2E4}"/>
              </a:ext>
            </a:extLst>
          </p:cNvPr>
          <p:cNvSpPr txBox="1"/>
          <p:nvPr/>
        </p:nvSpPr>
        <p:spPr>
          <a:xfrm>
            <a:off x="120762" y="4537465"/>
            <a:ext cx="1303936" cy="646331"/>
          </a:xfrm>
          <a:prstGeom prst="rect">
            <a:avLst/>
          </a:prstGeom>
          <a:solidFill>
            <a:srgbClr val="FF0000"/>
          </a:solidFill>
          <a:ln>
            <a:noFill/>
          </a:ln>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PLO/ </a:t>
            </a:r>
          </a:p>
          <a:p>
            <a:pPr algn="ctr"/>
            <a:r>
              <a:rPr lang="en-US" b="1" dirty="0">
                <a:solidFill>
                  <a:schemeClr val="bg1"/>
                </a:solidFill>
                <a:latin typeface="Times New Roman" panose="02020603050405020304" pitchFamily="18" charset="0"/>
                <a:cs typeface="Times New Roman" panose="02020603050405020304" pitchFamily="18" charset="0"/>
              </a:rPr>
              <a:t>GEO 4</a:t>
            </a:r>
          </a:p>
        </p:txBody>
      </p:sp>
      <p:sp>
        <p:nvSpPr>
          <p:cNvPr id="4" name="TextBox 3">
            <a:extLst>
              <a:ext uri="{FF2B5EF4-FFF2-40B4-BE49-F238E27FC236}">
                <a16:creationId xmlns:a16="http://schemas.microsoft.com/office/drawing/2014/main" id="{8899594B-B776-FE43-9B05-6B66E345099B}"/>
              </a:ext>
            </a:extLst>
          </p:cNvPr>
          <p:cNvSpPr txBox="1"/>
          <p:nvPr/>
        </p:nvSpPr>
        <p:spPr>
          <a:xfrm>
            <a:off x="2904467" y="3398181"/>
            <a:ext cx="5050301"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Create models of intensive and extensive livestock systems to deal with existing environmental problems.</a:t>
            </a:r>
          </a:p>
        </p:txBody>
      </p:sp>
      <p:sp>
        <p:nvSpPr>
          <p:cNvPr id="7" name="TextBox 6">
            <a:extLst>
              <a:ext uri="{FF2B5EF4-FFF2-40B4-BE49-F238E27FC236}">
                <a16:creationId xmlns:a16="http://schemas.microsoft.com/office/drawing/2014/main" id="{7BB5058C-2F57-5842-893C-A416D1C8F2BC}"/>
              </a:ext>
            </a:extLst>
          </p:cNvPr>
          <p:cNvSpPr txBox="1"/>
          <p:nvPr/>
        </p:nvSpPr>
        <p:spPr>
          <a:xfrm>
            <a:off x="2904467" y="4006670"/>
            <a:ext cx="5050301"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The importance of genetics in horticultural plant improvement.</a:t>
            </a:r>
          </a:p>
        </p:txBody>
      </p:sp>
      <p:sp>
        <p:nvSpPr>
          <p:cNvPr id="11" name="TextBox 10">
            <a:extLst>
              <a:ext uri="{FF2B5EF4-FFF2-40B4-BE49-F238E27FC236}">
                <a16:creationId xmlns:a16="http://schemas.microsoft.com/office/drawing/2014/main" id="{BC54CE76-478D-BB40-9939-B12EEA60B8DE}"/>
              </a:ext>
            </a:extLst>
          </p:cNvPr>
          <p:cNvSpPr txBox="1"/>
          <p:nvPr/>
        </p:nvSpPr>
        <p:spPr>
          <a:xfrm>
            <a:off x="1551066" y="4591709"/>
            <a:ext cx="6988418" cy="631455"/>
          </a:xfrm>
          <a:prstGeom prst="rect">
            <a:avLst/>
          </a:prstGeom>
          <a:noFill/>
        </p:spPr>
        <p:txBody>
          <a:bodyPr wrap="square" rtlCol="0">
            <a:spAutoFit/>
          </a:bodyPr>
          <a:lstStyle/>
          <a:p>
            <a:pPr marR="0" lvl="0">
              <a:lnSpc>
                <a:spcPct val="115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Utilize knowledge based in Agriculture, Community and Natural Resources to adapt to social and economic changes and challenges</a:t>
            </a:r>
            <a:r>
              <a:rPr lang="en-US" dirty="0">
                <a:latin typeface="Cambria" panose="02040503050406030204" pitchFamily="18" charset="0"/>
                <a:ea typeface="Calibri" panose="020F0502020204030204" pitchFamily="34" charset="0"/>
                <a:cs typeface="Times New Roman" panose="02020603050405020304" pitchFamily="18" charset="0"/>
              </a:rPr>
              <a:t>.</a:t>
            </a:r>
          </a:p>
        </p:txBody>
      </p:sp>
      <p:sp>
        <p:nvSpPr>
          <p:cNvPr id="13" name="TextBox 12">
            <a:extLst>
              <a:ext uri="{FF2B5EF4-FFF2-40B4-BE49-F238E27FC236}">
                <a16:creationId xmlns:a16="http://schemas.microsoft.com/office/drawing/2014/main" id="{D619CD78-EA92-8446-89CF-65F4291CD1B9}"/>
              </a:ext>
            </a:extLst>
          </p:cNvPr>
          <p:cNvSpPr txBox="1"/>
          <p:nvPr/>
        </p:nvSpPr>
        <p:spPr>
          <a:xfrm>
            <a:off x="2782056" y="5236231"/>
            <a:ext cx="5729292"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Apply the acquired knowledge in teaching clients in the community or hospital</a:t>
            </a:r>
          </a:p>
        </p:txBody>
      </p:sp>
      <p:sp>
        <p:nvSpPr>
          <p:cNvPr id="14" name="TextBox 13">
            <a:extLst>
              <a:ext uri="{FF2B5EF4-FFF2-40B4-BE49-F238E27FC236}">
                <a16:creationId xmlns:a16="http://schemas.microsoft.com/office/drawing/2014/main" id="{E1E0757A-28DF-834B-ADDF-F5E758328372}"/>
              </a:ext>
            </a:extLst>
          </p:cNvPr>
          <p:cNvSpPr txBox="1"/>
          <p:nvPr/>
        </p:nvSpPr>
        <p:spPr>
          <a:xfrm>
            <a:off x="2715916" y="5885236"/>
            <a:ext cx="5876608"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Demonstrate understanding of agricultural production, marketing, pricing, income and decision making involving farm operations</a:t>
            </a:r>
          </a:p>
        </p:txBody>
      </p:sp>
    </p:spTree>
    <p:extLst>
      <p:ext uri="{BB962C8B-B14F-4D97-AF65-F5344CB8AC3E}">
        <p14:creationId xmlns:p14="http://schemas.microsoft.com/office/powerpoint/2010/main" val="1103146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074" y="58962"/>
            <a:ext cx="7512726" cy="875601"/>
          </a:xfrm>
        </p:spPr>
        <p:txBody>
          <a:bodyPr>
            <a:normAutofit fontScale="90000"/>
          </a:bodyPr>
          <a:lstStyle/>
          <a:p>
            <a:r>
              <a:rPr lang="en-US" dirty="0"/>
              <a:t>Competencies Mapped in Courses</a:t>
            </a:r>
          </a:p>
        </p:txBody>
      </p:sp>
      <p:sp>
        <p:nvSpPr>
          <p:cNvPr id="3" name="Content Placeholder 2"/>
          <p:cNvSpPr>
            <a:spLocks noGrp="1"/>
          </p:cNvSpPr>
          <p:nvPr>
            <p:ph idx="1"/>
          </p:nvPr>
        </p:nvSpPr>
        <p:spPr>
          <a:xfrm>
            <a:off x="457200" y="1480380"/>
            <a:ext cx="8229600" cy="4875970"/>
          </a:xfrm>
        </p:spPr>
        <p:txBody>
          <a:bodyPr>
            <a:normAutofit fontScale="92500" lnSpcReduction="20000"/>
          </a:bodyPr>
          <a:lstStyle/>
          <a:p>
            <a:r>
              <a:rPr lang="en-US" b="1" dirty="0"/>
              <a:t>General Education Courses:</a:t>
            </a:r>
          </a:p>
          <a:p>
            <a:pPr lvl="1"/>
            <a:r>
              <a:rPr lang="en-US" u="sng" dirty="0"/>
              <a:t>1</a:t>
            </a:r>
            <a:r>
              <a:rPr lang="en-US" u="sng" baseline="30000" dirty="0"/>
              <a:t>st</a:t>
            </a:r>
            <a:r>
              <a:rPr lang="en-US" u="sng" dirty="0"/>
              <a:t> Year Gen Ed courses</a:t>
            </a:r>
            <a:r>
              <a:rPr lang="en-US" dirty="0"/>
              <a:t>: </a:t>
            </a:r>
            <a:r>
              <a:rPr lang="en-US" dirty="0">
                <a:solidFill>
                  <a:srgbClr val="FF0000"/>
                </a:solidFill>
              </a:rPr>
              <a:t>List Program Gen. Ed. Courses</a:t>
            </a:r>
          </a:p>
          <a:p>
            <a:pPr lvl="1"/>
            <a:r>
              <a:rPr lang="en-US" u="sng" dirty="0"/>
              <a:t>2</a:t>
            </a:r>
            <a:r>
              <a:rPr lang="en-US" u="sng" baseline="30000" dirty="0"/>
              <a:t>nd</a:t>
            </a:r>
            <a:r>
              <a:rPr lang="en-US" u="sng" dirty="0"/>
              <a:t> Year Gen Ed courses</a:t>
            </a:r>
            <a:r>
              <a:rPr lang="en-US" dirty="0"/>
              <a:t>: </a:t>
            </a:r>
            <a:r>
              <a:rPr lang="en-US" dirty="0">
                <a:solidFill>
                  <a:srgbClr val="FF0000"/>
                </a:solidFill>
              </a:rPr>
              <a:t>List Program Gen. Ed. Courses</a:t>
            </a:r>
            <a:endParaRPr lang="en-US" dirty="0"/>
          </a:p>
          <a:p>
            <a:r>
              <a:rPr lang="en-US" b="1" dirty="0"/>
              <a:t>Program Requirement Courses: </a:t>
            </a:r>
            <a:r>
              <a:rPr lang="en-US" b="1" dirty="0">
                <a:solidFill>
                  <a:srgbClr val="FF0000"/>
                </a:solidFill>
              </a:rPr>
              <a:t>(*)</a:t>
            </a:r>
          </a:p>
          <a:p>
            <a:pPr lvl="1"/>
            <a:r>
              <a:rPr lang="en-US" u="sng" dirty="0"/>
              <a:t>Certificate/Degree</a:t>
            </a:r>
            <a:r>
              <a:rPr lang="en-US" dirty="0"/>
              <a:t>: AGR 100-I, AGR 100-II, AGR 152, AGR 250, NUT 150, FAM 250, FAM 260, ANS 150A, ANS 150B, NRS 180, AGR 197, NRS 200, NRS 250  </a:t>
            </a:r>
          </a:p>
          <a:p>
            <a:r>
              <a:rPr lang="en-US" b="1" dirty="0"/>
              <a:t>Elective Credits:</a:t>
            </a:r>
            <a:r>
              <a:rPr lang="en-US" b="1" dirty="0">
                <a:solidFill>
                  <a:srgbClr val="FF0000"/>
                </a:solidFill>
              </a:rPr>
              <a:t> (*) </a:t>
            </a:r>
          </a:p>
          <a:p>
            <a:pPr marL="0" indent="0">
              <a:buNone/>
            </a:pPr>
            <a:r>
              <a:rPr lang="en-US" u="sng" dirty="0"/>
              <a:t>Courses:</a:t>
            </a:r>
            <a:r>
              <a:rPr lang="en-US" b="1" dirty="0"/>
              <a:t> </a:t>
            </a:r>
            <a:r>
              <a:rPr lang="en-US" b="1" dirty="0">
                <a:solidFill>
                  <a:srgbClr val="FF0000"/>
                </a:solidFill>
              </a:rPr>
              <a:t>List Program Electives</a:t>
            </a:r>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8" name="Slide Number Placeholder 7">
            <a:extLst>
              <a:ext uri="{FF2B5EF4-FFF2-40B4-BE49-F238E27FC236}">
                <a16:creationId xmlns:a16="http://schemas.microsoft.com/office/drawing/2014/main" id="{3830E71C-41B2-43AE-AF2F-CEB9B7519BB0}"/>
              </a:ext>
            </a:extLst>
          </p:cNvPr>
          <p:cNvSpPr>
            <a:spLocks noGrp="1"/>
          </p:cNvSpPr>
          <p:nvPr>
            <p:ph type="sldNum" sz="quarter" idx="12"/>
          </p:nvPr>
        </p:nvSpPr>
        <p:spPr/>
        <p:txBody>
          <a:bodyPr/>
          <a:lstStyle/>
          <a:p>
            <a:fld id="{DC8FF8F1-AF86-B448-B5D3-E50A532954F7}" type="slidenum">
              <a:rPr lang="en-US" smtClean="0"/>
              <a:t>10</a:t>
            </a:fld>
            <a:endParaRPr lang="en-US"/>
          </a:p>
        </p:txBody>
      </p:sp>
      <p:sp>
        <p:nvSpPr>
          <p:cNvPr id="9" name="Footer Placeholder 8">
            <a:extLst>
              <a:ext uri="{FF2B5EF4-FFF2-40B4-BE49-F238E27FC236}">
                <a16:creationId xmlns:a16="http://schemas.microsoft.com/office/drawing/2014/main" id="{88BC06EB-90FB-479F-8B80-0AFA85B87CAF}"/>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1318630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074" y="58962"/>
            <a:ext cx="7512726" cy="875601"/>
          </a:xfrm>
        </p:spPr>
        <p:txBody>
          <a:bodyPr>
            <a:normAutofit/>
          </a:bodyPr>
          <a:lstStyle/>
          <a:p>
            <a:r>
              <a:rPr lang="en-US" dirty="0"/>
              <a:t>Cycle of Data Review</a:t>
            </a:r>
          </a:p>
        </p:txBody>
      </p:sp>
      <p:sp>
        <p:nvSpPr>
          <p:cNvPr id="3" name="Content Placeholder 2"/>
          <p:cNvSpPr>
            <a:spLocks noGrp="1"/>
          </p:cNvSpPr>
          <p:nvPr>
            <p:ph idx="1"/>
          </p:nvPr>
        </p:nvSpPr>
        <p:spPr>
          <a:xfrm>
            <a:off x="457200" y="1285510"/>
            <a:ext cx="8229600" cy="4875970"/>
          </a:xfrm>
        </p:spPr>
        <p:txBody>
          <a:bodyPr>
            <a:normAutofit/>
          </a:bodyPr>
          <a:lstStyle/>
          <a:p>
            <a:r>
              <a:rPr lang="en-US" dirty="0"/>
              <a:t>Academic Year 2022-2024 and </a:t>
            </a:r>
            <a:r>
              <a:rPr lang="en-US" b="1" dirty="0"/>
              <a:t>Fall 2022</a:t>
            </a:r>
          </a:p>
          <a:p>
            <a:pPr lvl="1"/>
            <a:r>
              <a:rPr lang="en-US" dirty="0">
                <a:solidFill>
                  <a:srgbClr val="C00000"/>
                </a:solidFill>
                <a:highlight>
                  <a:srgbClr val="FFFF00"/>
                </a:highlight>
              </a:rPr>
              <a:t>Enrollment:</a:t>
            </a:r>
          </a:p>
          <a:p>
            <a:pPr marL="914400" lvl="2" indent="0">
              <a:buNone/>
            </a:pPr>
            <a:endParaRPr lang="en-US" dirty="0"/>
          </a:p>
          <a:p>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9" name="Slide Number Placeholder 8">
            <a:extLst>
              <a:ext uri="{FF2B5EF4-FFF2-40B4-BE49-F238E27FC236}">
                <a16:creationId xmlns:a16="http://schemas.microsoft.com/office/drawing/2014/main" id="{ACCEBA3C-462F-4274-9778-EE3D1CC05688}"/>
              </a:ext>
            </a:extLst>
          </p:cNvPr>
          <p:cNvSpPr>
            <a:spLocks noGrp="1"/>
          </p:cNvSpPr>
          <p:nvPr>
            <p:ph type="sldNum" sz="quarter" idx="12"/>
          </p:nvPr>
        </p:nvSpPr>
        <p:spPr/>
        <p:txBody>
          <a:bodyPr/>
          <a:lstStyle/>
          <a:p>
            <a:fld id="{DC8FF8F1-AF86-B448-B5D3-E50A532954F7}" type="slidenum">
              <a:rPr lang="en-US" smtClean="0"/>
              <a:t>11</a:t>
            </a:fld>
            <a:endParaRPr lang="en-US"/>
          </a:p>
        </p:txBody>
      </p:sp>
      <p:sp>
        <p:nvSpPr>
          <p:cNvPr id="10" name="Footer Placeholder 9">
            <a:extLst>
              <a:ext uri="{FF2B5EF4-FFF2-40B4-BE49-F238E27FC236}">
                <a16:creationId xmlns:a16="http://schemas.microsoft.com/office/drawing/2014/main" id="{F003285F-F344-4EB6-8469-116AA4EABB87}"/>
              </a:ext>
            </a:extLst>
          </p:cNvPr>
          <p:cNvSpPr>
            <a:spLocks noGrp="1"/>
          </p:cNvSpPr>
          <p:nvPr>
            <p:ph type="ftr" sz="quarter" idx="11"/>
          </p:nvPr>
        </p:nvSpPr>
        <p:spPr/>
        <p:txBody>
          <a:bodyPr/>
          <a:lstStyle/>
          <a:p>
            <a:r>
              <a:rPr lang="en-US"/>
              <a:t>2024-2026 Updated January 24, 2024</a:t>
            </a:r>
            <a:endParaRPr lang="en-US" dirty="0"/>
          </a:p>
        </p:txBody>
      </p:sp>
      <p:graphicFrame>
        <p:nvGraphicFramePr>
          <p:cNvPr id="11" name="Table 10">
            <a:extLst>
              <a:ext uri="{FF2B5EF4-FFF2-40B4-BE49-F238E27FC236}">
                <a16:creationId xmlns:a16="http://schemas.microsoft.com/office/drawing/2014/main" id="{E69CCAD9-2B29-FCC8-5A47-D885938830DD}"/>
              </a:ext>
            </a:extLst>
          </p:cNvPr>
          <p:cNvGraphicFramePr>
            <a:graphicFrameLocks noGrp="1"/>
          </p:cNvGraphicFramePr>
          <p:nvPr>
            <p:extLst>
              <p:ext uri="{D42A27DB-BD31-4B8C-83A1-F6EECF244321}">
                <p14:modId xmlns:p14="http://schemas.microsoft.com/office/powerpoint/2010/main" val="112512128"/>
              </p:ext>
            </p:extLst>
          </p:nvPr>
        </p:nvGraphicFramePr>
        <p:xfrm>
          <a:off x="82936" y="2489524"/>
          <a:ext cx="9061064" cy="4333554"/>
        </p:xfrm>
        <a:graphic>
          <a:graphicData uri="http://schemas.openxmlformats.org/drawingml/2006/table">
            <a:tbl>
              <a:tblPr firstRow="1" bandRow="1">
                <a:tableStyleId>{85BE263C-DBD7-4A20-BB59-AAB30ACAA65A}</a:tableStyleId>
              </a:tblPr>
              <a:tblGrid>
                <a:gridCol w="2013569">
                  <a:extLst>
                    <a:ext uri="{9D8B030D-6E8A-4147-A177-3AD203B41FA5}">
                      <a16:colId xmlns:a16="http://schemas.microsoft.com/office/drawing/2014/main" val="153882666"/>
                    </a:ext>
                  </a:extLst>
                </a:gridCol>
                <a:gridCol w="1006785">
                  <a:extLst>
                    <a:ext uri="{9D8B030D-6E8A-4147-A177-3AD203B41FA5}">
                      <a16:colId xmlns:a16="http://schemas.microsoft.com/office/drawing/2014/main" val="3278981230"/>
                    </a:ext>
                  </a:extLst>
                </a:gridCol>
                <a:gridCol w="1006785">
                  <a:extLst>
                    <a:ext uri="{9D8B030D-6E8A-4147-A177-3AD203B41FA5}">
                      <a16:colId xmlns:a16="http://schemas.microsoft.com/office/drawing/2014/main" val="944807721"/>
                    </a:ext>
                  </a:extLst>
                </a:gridCol>
                <a:gridCol w="1733376">
                  <a:extLst>
                    <a:ext uri="{9D8B030D-6E8A-4147-A177-3AD203B41FA5}">
                      <a16:colId xmlns:a16="http://schemas.microsoft.com/office/drawing/2014/main" val="2343029598"/>
                    </a:ext>
                  </a:extLst>
                </a:gridCol>
                <a:gridCol w="1097280">
                  <a:extLst>
                    <a:ext uri="{9D8B030D-6E8A-4147-A177-3AD203B41FA5}">
                      <a16:colId xmlns:a16="http://schemas.microsoft.com/office/drawing/2014/main" val="1430186088"/>
                    </a:ext>
                  </a:extLst>
                </a:gridCol>
                <a:gridCol w="835717">
                  <a:extLst>
                    <a:ext uri="{9D8B030D-6E8A-4147-A177-3AD203B41FA5}">
                      <a16:colId xmlns:a16="http://schemas.microsoft.com/office/drawing/2014/main" val="683295272"/>
                    </a:ext>
                  </a:extLst>
                </a:gridCol>
                <a:gridCol w="1367552">
                  <a:extLst>
                    <a:ext uri="{9D8B030D-6E8A-4147-A177-3AD203B41FA5}">
                      <a16:colId xmlns:a16="http://schemas.microsoft.com/office/drawing/2014/main" val="2623860250"/>
                    </a:ext>
                  </a:extLst>
                </a:gridCol>
              </a:tblGrid>
              <a:tr h="607374">
                <a:tc>
                  <a:txBody>
                    <a:bodyPr/>
                    <a:lstStyle/>
                    <a:p>
                      <a:r>
                        <a:rPr lang="en-US" sz="1200" dirty="0">
                          <a:latin typeface="Times New Roman" panose="02020603050405020304" pitchFamily="18" charset="0"/>
                          <a:cs typeface="Times New Roman" panose="02020603050405020304" pitchFamily="18" charset="0"/>
                        </a:rPr>
                        <a:t>Enrollment Statistics by courses offered:</a:t>
                      </a:r>
                    </a:p>
                  </a:txBody>
                  <a:tcPr anchor="ctr"/>
                </a:tc>
                <a:tc gridSpan="2">
                  <a:txBody>
                    <a:bodyPr/>
                    <a:lstStyle/>
                    <a:p>
                      <a:pPr algn="ctr"/>
                      <a:r>
                        <a:rPr lang="en-US" sz="1200" dirty="0">
                          <a:latin typeface="Times New Roman" panose="02020603050405020304" pitchFamily="18" charset="0"/>
                          <a:cs typeface="Times New Roman" panose="02020603050405020304" pitchFamily="18" charset="0"/>
                        </a:rPr>
                        <a:t>Fall 2022</a:t>
                      </a:r>
                    </a:p>
                  </a:txBody>
                  <a:tcPr anchor="ctr"/>
                </a:tc>
                <a:tc hMerge="1">
                  <a:txBody>
                    <a:bodyPr/>
                    <a:lstStyle/>
                    <a:p>
                      <a:endParaRPr lang="en-US"/>
                    </a:p>
                  </a:txBody>
                  <a:tcPr/>
                </a:tc>
                <a:tc>
                  <a:txBody>
                    <a:bodyPr/>
                    <a:lstStyle/>
                    <a:p>
                      <a:pPr algn="ctr"/>
                      <a:r>
                        <a:rPr lang="en-US" sz="1200" dirty="0">
                          <a:latin typeface="Times New Roman" panose="02020603050405020304" pitchFamily="18" charset="0"/>
                          <a:cs typeface="Times New Roman" panose="02020603050405020304" pitchFamily="18" charset="0"/>
                        </a:rPr>
                        <a:t>Spring 2023</a:t>
                      </a:r>
                    </a:p>
                  </a:txBody>
                  <a:tcPr anchor="ct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200" dirty="0">
                        <a:latin typeface="Times New Roman" panose="02020603050405020304" pitchFamily="18" charset="0"/>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Fall 2023</a:t>
                      </a:r>
                    </a:p>
                    <a:p>
                      <a:pPr algn="ctr"/>
                      <a:endParaRPr lang="en-US" sz="1200" dirty="0">
                        <a:latin typeface="Times New Roman" panose="02020603050405020304" pitchFamily="18" charset="0"/>
                        <a:cs typeface="Times New Roman" panose="02020603050405020304" pitchFamily="18" charset="0"/>
                      </a:endParaRPr>
                    </a:p>
                  </a:txBody>
                  <a:tcPr anchor="ctr"/>
                </a:tc>
                <a:tc hMerge="1">
                  <a:txBody>
                    <a:bodyPr/>
                    <a:lstStyle/>
                    <a:p>
                      <a:pPr algn="ctr"/>
                      <a:r>
                        <a:rPr lang="en-US" dirty="0">
                          <a:latin typeface="Times New Roman" panose="02020603050405020304" pitchFamily="18" charset="0"/>
                          <a:cs typeface="Times New Roman" panose="02020603050405020304" pitchFamily="18" charset="0"/>
                        </a:rPr>
                        <a:t>Spring 2022</a:t>
                      </a:r>
                    </a:p>
                  </a:txBody>
                  <a:tcPr anchor="ctr"/>
                </a:tc>
                <a:tc>
                  <a:txBody>
                    <a:bodyPr/>
                    <a:lstStyle/>
                    <a:p>
                      <a:r>
                        <a:rPr lang="en-US" sz="1200" dirty="0">
                          <a:latin typeface="Times New Roman" panose="02020603050405020304" pitchFamily="18" charset="0"/>
                          <a:cs typeface="Times New Roman" panose="02020603050405020304" pitchFamily="18" charset="0"/>
                        </a:rPr>
                        <a:t>Spring 2024</a:t>
                      </a:r>
                      <a:endParaRPr lang="en-US" sz="1200" dirty="0"/>
                    </a:p>
                  </a:txBody>
                  <a:tcPr anchor="ctr"/>
                </a:tc>
                <a:extLst>
                  <a:ext uri="{0D108BD9-81ED-4DB2-BD59-A6C34878D82A}">
                    <a16:rowId xmlns:a16="http://schemas.microsoft.com/office/drawing/2014/main" val="1514193003"/>
                  </a:ext>
                </a:extLst>
              </a:tr>
              <a:tr h="607374">
                <a:tc>
                  <a:txBody>
                    <a:bodyPr/>
                    <a:lstStyle/>
                    <a:p>
                      <a:r>
                        <a:rPr lang="en-US" dirty="0">
                          <a:latin typeface="Times New Roman" panose="02020603050405020304" pitchFamily="18" charset="0"/>
                          <a:cs typeface="Times New Roman" panose="02020603050405020304" pitchFamily="18" charset="0"/>
                        </a:rPr>
                        <a:t>General Education 1</a:t>
                      </a:r>
                      <a:r>
                        <a:rPr lang="en-US" baseline="30000" dirty="0">
                          <a:latin typeface="Times New Roman" panose="02020603050405020304" pitchFamily="18" charset="0"/>
                          <a:cs typeface="Times New Roman" panose="02020603050405020304" pitchFamily="18" charset="0"/>
                        </a:rPr>
                        <a:t>st</a:t>
                      </a:r>
                      <a:r>
                        <a:rPr lang="en-US" dirty="0">
                          <a:latin typeface="Times New Roman" panose="02020603050405020304" pitchFamily="18" charset="0"/>
                          <a:cs typeface="Times New Roman" panose="02020603050405020304" pitchFamily="18" charset="0"/>
                        </a:rPr>
                        <a:t> Year:</a:t>
                      </a:r>
                    </a:p>
                  </a:txBody>
                  <a:tcPr anchor="ctr"/>
                </a:tc>
                <a:tc gridSpan="2">
                  <a:txBody>
                    <a:bodyPr/>
                    <a:lstStyle/>
                    <a:p>
                      <a:pPr algn="ctr"/>
                      <a:r>
                        <a:rPr lang="en-US" sz="1050" dirty="0">
                          <a:latin typeface="Times New Roman" panose="02020603050405020304" pitchFamily="18" charset="0"/>
                          <a:cs typeface="Times New Roman" panose="02020603050405020304" pitchFamily="18" charset="0"/>
                        </a:rPr>
                        <a:t>AGR 152 (8)</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AGE 150 (9)</a:t>
                      </a:r>
                    </a:p>
                  </a:txBody>
                  <a:tcPr anchor="ct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 AGR 152 (5)</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AGE 150 (5)</a:t>
                      </a:r>
                    </a:p>
                  </a:txBody>
                  <a:tcPr anchor="ctr"/>
                </a:tc>
                <a:extLst>
                  <a:ext uri="{0D108BD9-81ED-4DB2-BD59-A6C34878D82A}">
                    <a16:rowId xmlns:a16="http://schemas.microsoft.com/office/drawing/2014/main" val="111881328"/>
                  </a:ext>
                </a:extLst>
              </a:tr>
              <a:tr h="607374">
                <a:tc>
                  <a:txBody>
                    <a:bodyPr/>
                    <a:lstStyle/>
                    <a:p>
                      <a:r>
                        <a:rPr lang="en-US" dirty="0">
                          <a:latin typeface="Times New Roman" panose="02020603050405020304" pitchFamily="18" charset="0"/>
                          <a:cs typeface="Times New Roman" panose="02020603050405020304" pitchFamily="18" charset="0"/>
                        </a:rPr>
                        <a:t>Program Optional Courses 2</a:t>
                      </a:r>
                      <a:r>
                        <a:rPr lang="en-US" baseline="30000" dirty="0">
                          <a:latin typeface="Times New Roman" panose="02020603050405020304" pitchFamily="18" charset="0"/>
                          <a:cs typeface="Times New Roman" panose="02020603050405020304" pitchFamily="18" charset="0"/>
                        </a:rPr>
                        <a:t>nd</a:t>
                      </a:r>
                      <a:r>
                        <a:rPr lang="en-US" dirty="0">
                          <a:latin typeface="Times New Roman" panose="02020603050405020304" pitchFamily="18" charset="0"/>
                          <a:cs typeface="Times New Roman" panose="02020603050405020304" pitchFamily="18" charset="0"/>
                        </a:rPr>
                        <a:t> Year:</a:t>
                      </a:r>
                    </a:p>
                  </a:txBody>
                  <a:tcPr anchor="ctr"/>
                </a:tc>
                <a:tc gridSpan="2">
                  <a:txBody>
                    <a:bodyPr/>
                    <a:lstStyle/>
                    <a:p>
                      <a:pPr algn="ctr"/>
                      <a:r>
                        <a:rPr lang="en-US" sz="1050" dirty="0">
                          <a:latin typeface="Times New Roman" panose="02020603050405020304" pitchFamily="18" charset="0"/>
                          <a:cs typeface="Times New Roman" panose="02020603050405020304" pitchFamily="18" charset="0"/>
                        </a:rPr>
                        <a:t>AGR 100-I (3)</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AGR 100-II  (7)</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AGR 250 (3) </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050" dirty="0">
                        <a:latin typeface="Times New Roman" panose="02020603050405020304" pitchFamily="18" charset="0"/>
                        <a:cs typeface="Times New Roman" panose="02020603050405020304" pitchFamily="18" charset="0"/>
                      </a:endParaRPr>
                    </a:p>
                  </a:txBody>
                  <a:tcPr anchor="ct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AGR 100-I  (5)</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AGR 100-II (2)</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AGR 250 (3)</a:t>
                      </a:r>
                    </a:p>
                  </a:txBody>
                  <a:tcPr anchor="ctr"/>
                </a:tc>
                <a:extLst>
                  <a:ext uri="{0D108BD9-81ED-4DB2-BD59-A6C34878D82A}">
                    <a16:rowId xmlns:a16="http://schemas.microsoft.com/office/drawing/2014/main" val="710344930"/>
                  </a:ext>
                </a:extLst>
              </a:tr>
              <a:tr h="607374">
                <a:tc>
                  <a:txBody>
                    <a:bodyPr/>
                    <a:lstStyle/>
                    <a:p>
                      <a:r>
                        <a:rPr lang="en-US" dirty="0">
                          <a:latin typeface="Times New Roman" panose="02020603050405020304" pitchFamily="18" charset="0"/>
                          <a:cs typeface="Times New Roman" panose="02020603050405020304" pitchFamily="18" charset="0"/>
                        </a:rPr>
                        <a:t>Certificate Courses</a:t>
                      </a:r>
                    </a:p>
                  </a:txBody>
                  <a:tcPr anchor="ctr"/>
                </a:tc>
                <a:tc gridSpan="2">
                  <a:txBody>
                    <a:bodyPr/>
                    <a:lstStyle/>
                    <a:p>
                      <a:pPr algn="ctr"/>
                      <a:r>
                        <a:rPr lang="en-US" sz="1050" dirty="0">
                          <a:latin typeface="Times New Roman" panose="02020603050405020304" pitchFamily="18" charset="0"/>
                          <a:cs typeface="Times New Roman" panose="02020603050405020304" pitchFamily="18" charset="0"/>
                        </a:rPr>
                        <a:t>N/A</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N/A</a:t>
                      </a:r>
                    </a:p>
                  </a:txBody>
                  <a:tcPr anchor="ct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N/A</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N/A</a:t>
                      </a:r>
                    </a:p>
                  </a:txBody>
                  <a:tcPr anchor="ctr"/>
                </a:tc>
                <a:extLst>
                  <a:ext uri="{0D108BD9-81ED-4DB2-BD59-A6C34878D82A}">
                    <a16:rowId xmlns:a16="http://schemas.microsoft.com/office/drawing/2014/main" val="2955543842"/>
                  </a:ext>
                </a:extLst>
              </a:tr>
              <a:tr h="607374">
                <a:tc>
                  <a:txBody>
                    <a:bodyPr/>
                    <a:lstStyle/>
                    <a:p>
                      <a:r>
                        <a:rPr lang="en-US" dirty="0">
                          <a:latin typeface="Times New Roman" panose="02020603050405020304" pitchFamily="18" charset="0"/>
                          <a:cs typeface="Times New Roman" panose="02020603050405020304" pitchFamily="18" charset="0"/>
                        </a:rPr>
                        <a:t>Degree Courses</a:t>
                      </a:r>
                    </a:p>
                  </a:txBody>
                  <a:tcPr anchor="ctr"/>
                </a:tc>
                <a:tc>
                  <a:txBody>
                    <a:bodyPr/>
                    <a:lstStyle/>
                    <a:p>
                      <a:pPr algn="ctr"/>
                      <a:r>
                        <a:rPr lang="en-US" sz="1050" dirty="0">
                          <a:latin typeface="Times New Roman" panose="02020603050405020304" pitchFamily="18" charset="0"/>
                          <a:cs typeface="Times New Roman" panose="02020603050405020304" pitchFamily="18" charset="0"/>
                        </a:rPr>
                        <a:t>AGR 197  (2)</a:t>
                      </a:r>
                    </a:p>
                    <a:p>
                      <a:pPr algn="ctr"/>
                      <a:r>
                        <a:rPr lang="en-US" sz="1050" dirty="0">
                          <a:latin typeface="Times New Roman" panose="02020603050405020304" pitchFamily="18" charset="0"/>
                          <a:cs typeface="Times New Roman" panose="02020603050405020304" pitchFamily="18" charset="0"/>
                        </a:rPr>
                        <a:t>ANS 150A (2)</a:t>
                      </a:r>
                    </a:p>
                    <a:p>
                      <a:pPr algn="ctr"/>
                      <a:r>
                        <a:rPr lang="en-US" sz="1050" dirty="0">
                          <a:latin typeface="Times New Roman" panose="02020603050405020304" pitchFamily="18" charset="0"/>
                          <a:cs typeface="Times New Roman" panose="02020603050405020304" pitchFamily="18" charset="0"/>
                        </a:rPr>
                        <a:t>ANS 150B  (3)</a:t>
                      </a:r>
                    </a:p>
                  </a:txBody>
                  <a:tcPr anchor="ctr"/>
                </a:tc>
                <a:tc>
                  <a:txBody>
                    <a:bodyPr/>
                    <a:lstStyle/>
                    <a:p>
                      <a:pPr algn="ctr"/>
                      <a:r>
                        <a:rPr lang="en-US" sz="1050" dirty="0">
                          <a:latin typeface="Times New Roman" panose="02020603050405020304" pitchFamily="18" charset="0"/>
                          <a:cs typeface="Times New Roman" panose="02020603050405020304" pitchFamily="18" charset="0"/>
                        </a:rPr>
                        <a:t>NRS 180/L (3) </a:t>
                      </a:r>
                    </a:p>
                    <a:p>
                      <a:pPr algn="ctr"/>
                      <a:r>
                        <a:rPr lang="en-US" sz="1050" dirty="0">
                          <a:latin typeface="Times New Roman" panose="02020603050405020304" pitchFamily="18" charset="0"/>
                          <a:cs typeface="Times New Roman" panose="02020603050405020304" pitchFamily="18" charset="0"/>
                        </a:rPr>
                        <a:t>NRS 250  (6)</a:t>
                      </a:r>
                    </a:p>
                    <a:p>
                      <a:pPr algn="ctr"/>
                      <a:r>
                        <a:rPr lang="en-US" sz="1050" dirty="0">
                          <a:latin typeface="Times New Roman" panose="02020603050405020304" pitchFamily="18" charset="0"/>
                          <a:cs typeface="Times New Roman" panose="02020603050405020304" pitchFamily="18" charset="0"/>
                        </a:rPr>
                        <a:t>NUT 150 (24)</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ANS 150B (1)</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NUT 150  (27)</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NRS 200/L (2)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050" dirty="0">
                        <a:latin typeface="Times New Roman" panose="02020603050405020304" pitchFamily="18" charset="0"/>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ANS 150A (8)</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05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050" dirty="0">
                        <a:latin typeface="Times New Roman" panose="02020603050405020304" pitchFamily="18" charset="0"/>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NUT 150 (23)</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NRS 250 (2)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ANS A (1)</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ANS B (3)</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NUT 150 (24) </a:t>
                      </a:r>
                    </a:p>
                  </a:txBody>
                  <a:tcPr anchor="ctr"/>
                </a:tc>
                <a:extLst>
                  <a:ext uri="{0D108BD9-81ED-4DB2-BD59-A6C34878D82A}">
                    <a16:rowId xmlns:a16="http://schemas.microsoft.com/office/drawing/2014/main" val="340156342"/>
                  </a:ext>
                </a:extLst>
              </a:tr>
              <a:tr h="607374">
                <a:tc>
                  <a:txBody>
                    <a:bodyPr/>
                    <a:lstStyle/>
                    <a:p>
                      <a:r>
                        <a:rPr lang="en-US" dirty="0">
                          <a:latin typeface="Times New Roman" panose="02020603050405020304" pitchFamily="18" charset="0"/>
                          <a:cs typeface="Times New Roman" panose="02020603050405020304" pitchFamily="18" charset="0"/>
                        </a:rPr>
                        <a:t>Content Enrichment Courses</a:t>
                      </a:r>
                    </a:p>
                  </a:txBody>
                  <a:tcPr anchor="ctr"/>
                </a:tc>
                <a:tc gridSpan="2">
                  <a:txBody>
                    <a:bodyPr/>
                    <a:lstStyle/>
                    <a:p>
                      <a:pPr algn="ctr"/>
                      <a:r>
                        <a:rPr lang="en-US" sz="1050" dirty="0">
                          <a:latin typeface="Times New Roman" panose="02020603050405020304" pitchFamily="18" charset="0"/>
                          <a:cs typeface="Times New Roman" panose="02020603050405020304" pitchFamily="18" charset="0"/>
                        </a:rPr>
                        <a:t>N/A</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N/A</a:t>
                      </a:r>
                    </a:p>
                  </a:txBody>
                  <a:tcPr anchor="ct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N/A</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N/A</a:t>
                      </a:r>
                    </a:p>
                  </a:txBody>
                  <a:tcPr anchor="ctr"/>
                </a:tc>
                <a:extLst>
                  <a:ext uri="{0D108BD9-81ED-4DB2-BD59-A6C34878D82A}">
                    <a16:rowId xmlns:a16="http://schemas.microsoft.com/office/drawing/2014/main" val="2786908477"/>
                  </a:ext>
                </a:extLst>
              </a:tr>
            </a:tbl>
          </a:graphicData>
        </a:graphic>
      </p:graphicFrame>
    </p:spTree>
    <p:extLst>
      <p:ext uri="{BB962C8B-B14F-4D97-AF65-F5344CB8AC3E}">
        <p14:creationId xmlns:p14="http://schemas.microsoft.com/office/powerpoint/2010/main" val="2843757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074" y="58962"/>
            <a:ext cx="7512726" cy="875601"/>
          </a:xfrm>
        </p:spPr>
        <p:txBody>
          <a:bodyPr>
            <a:normAutofit/>
          </a:bodyPr>
          <a:lstStyle/>
          <a:p>
            <a:r>
              <a:rPr lang="en-US" dirty="0"/>
              <a:t>Review of Program Data</a:t>
            </a:r>
          </a:p>
        </p:txBody>
      </p:sp>
      <p:sp>
        <p:nvSpPr>
          <p:cNvPr id="3" name="Content Placeholder 2"/>
          <p:cNvSpPr>
            <a:spLocks noGrp="1"/>
          </p:cNvSpPr>
          <p:nvPr>
            <p:ph idx="1"/>
          </p:nvPr>
        </p:nvSpPr>
        <p:spPr>
          <a:xfrm>
            <a:off x="457200" y="1285510"/>
            <a:ext cx="8229600" cy="4875970"/>
          </a:xfrm>
        </p:spPr>
        <p:txBody>
          <a:bodyPr>
            <a:normAutofit/>
          </a:bodyPr>
          <a:lstStyle/>
          <a:p>
            <a:r>
              <a:rPr lang="en-US" dirty="0"/>
              <a:t>Academic Year 2022-2023 and </a:t>
            </a:r>
            <a:r>
              <a:rPr lang="en-US" b="1" dirty="0"/>
              <a:t>Fall 2022</a:t>
            </a:r>
            <a:r>
              <a:rPr lang="en-US" dirty="0"/>
              <a:t>:</a:t>
            </a:r>
          </a:p>
          <a:p>
            <a:pPr lvl="1"/>
            <a:r>
              <a:rPr lang="en-US" dirty="0">
                <a:solidFill>
                  <a:srgbClr val="C00000"/>
                </a:solidFill>
                <a:highlight>
                  <a:srgbClr val="FFFF00"/>
                </a:highlight>
              </a:rPr>
              <a:t>Courses Offered:</a:t>
            </a:r>
          </a:p>
          <a:p>
            <a:pPr marL="914400" lvl="2" indent="0">
              <a:buNone/>
            </a:pPr>
            <a:endParaRPr lang="en-US" dirty="0"/>
          </a:p>
          <a:p>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graphicFrame>
        <p:nvGraphicFramePr>
          <p:cNvPr id="7" name="Table 6">
            <a:extLst>
              <a:ext uri="{FF2B5EF4-FFF2-40B4-BE49-F238E27FC236}">
                <a16:creationId xmlns:a16="http://schemas.microsoft.com/office/drawing/2014/main" id="{79449367-5B29-E940-BEAF-1908495F4A75}"/>
              </a:ext>
            </a:extLst>
          </p:cNvPr>
          <p:cNvGraphicFramePr>
            <a:graphicFrameLocks noGrp="1"/>
          </p:cNvGraphicFramePr>
          <p:nvPr>
            <p:extLst>
              <p:ext uri="{D42A27DB-BD31-4B8C-83A1-F6EECF244321}">
                <p14:modId xmlns:p14="http://schemas.microsoft.com/office/powerpoint/2010/main" val="3334358498"/>
              </p:ext>
            </p:extLst>
          </p:nvPr>
        </p:nvGraphicFramePr>
        <p:xfrm>
          <a:off x="64451" y="2489524"/>
          <a:ext cx="9061064" cy="4049388"/>
        </p:xfrm>
        <a:graphic>
          <a:graphicData uri="http://schemas.openxmlformats.org/drawingml/2006/table">
            <a:tbl>
              <a:tblPr firstRow="1" bandRow="1">
                <a:tableStyleId>{85BE263C-DBD7-4A20-BB59-AAB30ACAA65A}</a:tableStyleId>
              </a:tblPr>
              <a:tblGrid>
                <a:gridCol w="2013569">
                  <a:extLst>
                    <a:ext uri="{9D8B030D-6E8A-4147-A177-3AD203B41FA5}">
                      <a16:colId xmlns:a16="http://schemas.microsoft.com/office/drawing/2014/main" val="153882666"/>
                    </a:ext>
                  </a:extLst>
                </a:gridCol>
                <a:gridCol w="1006785">
                  <a:extLst>
                    <a:ext uri="{9D8B030D-6E8A-4147-A177-3AD203B41FA5}">
                      <a16:colId xmlns:a16="http://schemas.microsoft.com/office/drawing/2014/main" val="3278981230"/>
                    </a:ext>
                  </a:extLst>
                </a:gridCol>
                <a:gridCol w="1006785">
                  <a:extLst>
                    <a:ext uri="{9D8B030D-6E8A-4147-A177-3AD203B41FA5}">
                      <a16:colId xmlns:a16="http://schemas.microsoft.com/office/drawing/2014/main" val="944807721"/>
                    </a:ext>
                  </a:extLst>
                </a:gridCol>
                <a:gridCol w="1733376">
                  <a:extLst>
                    <a:ext uri="{9D8B030D-6E8A-4147-A177-3AD203B41FA5}">
                      <a16:colId xmlns:a16="http://schemas.microsoft.com/office/drawing/2014/main" val="2343029598"/>
                    </a:ext>
                  </a:extLst>
                </a:gridCol>
                <a:gridCol w="1097280">
                  <a:extLst>
                    <a:ext uri="{9D8B030D-6E8A-4147-A177-3AD203B41FA5}">
                      <a16:colId xmlns:a16="http://schemas.microsoft.com/office/drawing/2014/main" val="1430186088"/>
                    </a:ext>
                  </a:extLst>
                </a:gridCol>
                <a:gridCol w="835717">
                  <a:extLst>
                    <a:ext uri="{9D8B030D-6E8A-4147-A177-3AD203B41FA5}">
                      <a16:colId xmlns:a16="http://schemas.microsoft.com/office/drawing/2014/main" val="683295272"/>
                    </a:ext>
                  </a:extLst>
                </a:gridCol>
                <a:gridCol w="1367552">
                  <a:extLst>
                    <a:ext uri="{9D8B030D-6E8A-4147-A177-3AD203B41FA5}">
                      <a16:colId xmlns:a16="http://schemas.microsoft.com/office/drawing/2014/main" val="2623860250"/>
                    </a:ext>
                  </a:extLst>
                </a:gridCol>
              </a:tblGrid>
              <a:tr h="607374">
                <a:tc>
                  <a:txBody>
                    <a:bodyPr/>
                    <a:lstStyle/>
                    <a:p>
                      <a:r>
                        <a:rPr lang="en-US" sz="1200" dirty="0">
                          <a:latin typeface="Times New Roman" panose="02020603050405020304" pitchFamily="18" charset="0"/>
                          <a:cs typeface="Times New Roman" panose="02020603050405020304" pitchFamily="18" charset="0"/>
                        </a:rPr>
                        <a:t>Enrollment Statistics by courses offered:</a:t>
                      </a:r>
                    </a:p>
                  </a:txBody>
                  <a:tcPr anchor="ctr"/>
                </a:tc>
                <a:tc gridSpan="2">
                  <a:txBody>
                    <a:bodyPr/>
                    <a:lstStyle/>
                    <a:p>
                      <a:pPr algn="ctr"/>
                      <a:r>
                        <a:rPr lang="en-US" sz="1200" dirty="0">
                          <a:latin typeface="Times New Roman" panose="02020603050405020304" pitchFamily="18" charset="0"/>
                          <a:cs typeface="Times New Roman" panose="02020603050405020304" pitchFamily="18" charset="0"/>
                        </a:rPr>
                        <a:t>Fall 2022</a:t>
                      </a:r>
                    </a:p>
                  </a:txBody>
                  <a:tcPr anchor="ctr"/>
                </a:tc>
                <a:tc hMerge="1">
                  <a:txBody>
                    <a:bodyPr/>
                    <a:lstStyle/>
                    <a:p>
                      <a:endParaRPr lang="en-US"/>
                    </a:p>
                  </a:txBody>
                  <a:tcPr/>
                </a:tc>
                <a:tc>
                  <a:txBody>
                    <a:bodyPr/>
                    <a:lstStyle/>
                    <a:p>
                      <a:pPr algn="ctr"/>
                      <a:r>
                        <a:rPr lang="en-US" sz="1200" dirty="0">
                          <a:latin typeface="Times New Roman" panose="02020603050405020304" pitchFamily="18" charset="0"/>
                          <a:cs typeface="Times New Roman" panose="02020603050405020304" pitchFamily="18" charset="0"/>
                        </a:rPr>
                        <a:t>Spring 2023</a:t>
                      </a:r>
                    </a:p>
                  </a:txBody>
                  <a:tcPr anchor="ct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200" dirty="0">
                        <a:latin typeface="Times New Roman" panose="02020603050405020304" pitchFamily="18" charset="0"/>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Fall 2023</a:t>
                      </a:r>
                    </a:p>
                    <a:p>
                      <a:pPr algn="ctr"/>
                      <a:endParaRPr lang="en-US" sz="1200" dirty="0">
                        <a:latin typeface="Times New Roman" panose="02020603050405020304" pitchFamily="18" charset="0"/>
                        <a:cs typeface="Times New Roman" panose="02020603050405020304" pitchFamily="18" charset="0"/>
                      </a:endParaRPr>
                    </a:p>
                  </a:txBody>
                  <a:tcPr anchor="ctr"/>
                </a:tc>
                <a:tc hMerge="1">
                  <a:txBody>
                    <a:bodyPr/>
                    <a:lstStyle/>
                    <a:p>
                      <a:pPr algn="ctr"/>
                      <a:r>
                        <a:rPr lang="en-US" dirty="0">
                          <a:latin typeface="Times New Roman" panose="02020603050405020304" pitchFamily="18" charset="0"/>
                          <a:cs typeface="Times New Roman" panose="02020603050405020304" pitchFamily="18" charset="0"/>
                        </a:rPr>
                        <a:t>Spring 2022</a:t>
                      </a:r>
                    </a:p>
                  </a:txBody>
                  <a:tcPr anchor="ctr"/>
                </a:tc>
                <a:tc>
                  <a:txBody>
                    <a:bodyPr/>
                    <a:lstStyle/>
                    <a:p>
                      <a:r>
                        <a:rPr lang="en-US" sz="1200" dirty="0">
                          <a:latin typeface="Times New Roman" panose="02020603050405020304" pitchFamily="18" charset="0"/>
                          <a:cs typeface="Times New Roman" panose="02020603050405020304" pitchFamily="18" charset="0"/>
                        </a:rPr>
                        <a:t>Spring 2024</a:t>
                      </a:r>
                      <a:endParaRPr lang="en-US" sz="1200" dirty="0"/>
                    </a:p>
                  </a:txBody>
                  <a:tcPr anchor="ctr"/>
                </a:tc>
                <a:extLst>
                  <a:ext uri="{0D108BD9-81ED-4DB2-BD59-A6C34878D82A}">
                    <a16:rowId xmlns:a16="http://schemas.microsoft.com/office/drawing/2014/main" val="1514193003"/>
                  </a:ext>
                </a:extLst>
              </a:tr>
              <a:tr h="607374">
                <a:tc>
                  <a:txBody>
                    <a:bodyPr/>
                    <a:lstStyle/>
                    <a:p>
                      <a:r>
                        <a:rPr lang="en-US" dirty="0">
                          <a:latin typeface="Times New Roman" panose="02020603050405020304" pitchFamily="18" charset="0"/>
                          <a:cs typeface="Times New Roman" panose="02020603050405020304" pitchFamily="18" charset="0"/>
                        </a:rPr>
                        <a:t>General Education 1</a:t>
                      </a:r>
                      <a:r>
                        <a:rPr lang="en-US" baseline="30000" dirty="0">
                          <a:latin typeface="Times New Roman" panose="02020603050405020304" pitchFamily="18" charset="0"/>
                          <a:cs typeface="Times New Roman" panose="02020603050405020304" pitchFamily="18" charset="0"/>
                        </a:rPr>
                        <a:t>st</a:t>
                      </a:r>
                      <a:r>
                        <a:rPr lang="en-US" dirty="0">
                          <a:latin typeface="Times New Roman" panose="02020603050405020304" pitchFamily="18" charset="0"/>
                          <a:cs typeface="Times New Roman" panose="02020603050405020304" pitchFamily="18" charset="0"/>
                        </a:rPr>
                        <a:t> Year:</a:t>
                      </a:r>
                    </a:p>
                  </a:txBody>
                  <a:tcPr anchor="ctr"/>
                </a:tc>
                <a:tc gridSpan="2">
                  <a:txBody>
                    <a:bodyPr/>
                    <a:lstStyle/>
                    <a:p>
                      <a:pPr algn="ctr"/>
                      <a:r>
                        <a:rPr lang="en-US" sz="1050" dirty="0">
                          <a:latin typeface="Times New Roman" panose="02020603050405020304" pitchFamily="18" charset="0"/>
                          <a:cs typeface="Times New Roman" panose="02020603050405020304" pitchFamily="18" charset="0"/>
                        </a:rPr>
                        <a:t>AGR 152</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AGE 150</a:t>
                      </a:r>
                    </a:p>
                  </a:txBody>
                  <a:tcPr anchor="ct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 AGR 152</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AGE 150</a:t>
                      </a:r>
                    </a:p>
                  </a:txBody>
                  <a:tcPr anchor="ctr"/>
                </a:tc>
                <a:extLst>
                  <a:ext uri="{0D108BD9-81ED-4DB2-BD59-A6C34878D82A}">
                    <a16:rowId xmlns:a16="http://schemas.microsoft.com/office/drawing/2014/main" val="111881328"/>
                  </a:ext>
                </a:extLst>
              </a:tr>
              <a:tr h="607374">
                <a:tc>
                  <a:txBody>
                    <a:bodyPr/>
                    <a:lstStyle/>
                    <a:p>
                      <a:r>
                        <a:rPr lang="en-US" dirty="0">
                          <a:latin typeface="Times New Roman" panose="02020603050405020304" pitchFamily="18" charset="0"/>
                          <a:cs typeface="Times New Roman" panose="02020603050405020304" pitchFamily="18" charset="0"/>
                        </a:rPr>
                        <a:t>Program Optional Courses 2</a:t>
                      </a:r>
                      <a:r>
                        <a:rPr lang="en-US" baseline="30000" dirty="0">
                          <a:latin typeface="Times New Roman" panose="02020603050405020304" pitchFamily="18" charset="0"/>
                          <a:cs typeface="Times New Roman" panose="02020603050405020304" pitchFamily="18" charset="0"/>
                        </a:rPr>
                        <a:t>nd</a:t>
                      </a:r>
                      <a:r>
                        <a:rPr lang="en-US" dirty="0">
                          <a:latin typeface="Times New Roman" panose="02020603050405020304" pitchFamily="18" charset="0"/>
                          <a:cs typeface="Times New Roman" panose="02020603050405020304" pitchFamily="18" charset="0"/>
                        </a:rPr>
                        <a:t> Year:</a:t>
                      </a:r>
                    </a:p>
                  </a:txBody>
                  <a:tcPr anchor="ctr"/>
                </a:tc>
                <a:tc gridSpan="2">
                  <a:txBody>
                    <a:bodyPr/>
                    <a:lstStyle/>
                    <a:p>
                      <a:pPr algn="ctr"/>
                      <a:r>
                        <a:rPr lang="en-US" sz="1050" dirty="0">
                          <a:latin typeface="Times New Roman" panose="02020603050405020304" pitchFamily="18" charset="0"/>
                          <a:cs typeface="Times New Roman" panose="02020603050405020304" pitchFamily="18" charset="0"/>
                        </a:rPr>
                        <a:t>AGR 100-I</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AGR 100-II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AGR 250 </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050" dirty="0">
                        <a:latin typeface="Times New Roman" panose="02020603050405020304" pitchFamily="18" charset="0"/>
                        <a:cs typeface="Times New Roman" panose="02020603050405020304" pitchFamily="18" charset="0"/>
                      </a:endParaRPr>
                    </a:p>
                  </a:txBody>
                  <a:tcPr anchor="ct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AGR 100-I </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AGR 100-II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AGR 250 </a:t>
                      </a:r>
                    </a:p>
                  </a:txBody>
                  <a:tcPr anchor="ctr"/>
                </a:tc>
                <a:extLst>
                  <a:ext uri="{0D108BD9-81ED-4DB2-BD59-A6C34878D82A}">
                    <a16:rowId xmlns:a16="http://schemas.microsoft.com/office/drawing/2014/main" val="710344930"/>
                  </a:ext>
                </a:extLst>
              </a:tr>
              <a:tr h="607374">
                <a:tc>
                  <a:txBody>
                    <a:bodyPr/>
                    <a:lstStyle/>
                    <a:p>
                      <a:r>
                        <a:rPr lang="en-US" dirty="0">
                          <a:latin typeface="Times New Roman" panose="02020603050405020304" pitchFamily="18" charset="0"/>
                          <a:cs typeface="Times New Roman" panose="02020603050405020304" pitchFamily="18" charset="0"/>
                        </a:rPr>
                        <a:t>Certificate Courses</a:t>
                      </a:r>
                    </a:p>
                  </a:txBody>
                  <a:tcPr anchor="ctr"/>
                </a:tc>
                <a:tc gridSpan="2">
                  <a:txBody>
                    <a:bodyPr/>
                    <a:lstStyle/>
                    <a:p>
                      <a:pPr algn="ctr"/>
                      <a:r>
                        <a:rPr lang="en-US" sz="1050" dirty="0">
                          <a:latin typeface="Times New Roman" panose="02020603050405020304" pitchFamily="18" charset="0"/>
                          <a:cs typeface="Times New Roman" panose="02020603050405020304" pitchFamily="18" charset="0"/>
                        </a:rPr>
                        <a:t>N/A</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N/A</a:t>
                      </a:r>
                    </a:p>
                  </a:txBody>
                  <a:tcPr anchor="ct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N/A</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N/A</a:t>
                      </a:r>
                    </a:p>
                  </a:txBody>
                  <a:tcPr anchor="ctr"/>
                </a:tc>
                <a:extLst>
                  <a:ext uri="{0D108BD9-81ED-4DB2-BD59-A6C34878D82A}">
                    <a16:rowId xmlns:a16="http://schemas.microsoft.com/office/drawing/2014/main" val="2955543842"/>
                  </a:ext>
                </a:extLst>
              </a:tr>
              <a:tr h="607374">
                <a:tc>
                  <a:txBody>
                    <a:bodyPr/>
                    <a:lstStyle/>
                    <a:p>
                      <a:r>
                        <a:rPr lang="en-US" dirty="0">
                          <a:latin typeface="Times New Roman" panose="02020603050405020304" pitchFamily="18" charset="0"/>
                          <a:cs typeface="Times New Roman" panose="02020603050405020304" pitchFamily="18" charset="0"/>
                        </a:rPr>
                        <a:t>Degree Courses</a:t>
                      </a:r>
                    </a:p>
                  </a:txBody>
                  <a:tcPr anchor="ctr"/>
                </a:tc>
                <a:tc>
                  <a:txBody>
                    <a:bodyPr/>
                    <a:lstStyle/>
                    <a:p>
                      <a:pPr algn="ctr"/>
                      <a:r>
                        <a:rPr lang="en-US" sz="1050" dirty="0">
                          <a:latin typeface="Times New Roman" panose="02020603050405020304" pitchFamily="18" charset="0"/>
                          <a:cs typeface="Times New Roman" panose="02020603050405020304" pitchFamily="18" charset="0"/>
                        </a:rPr>
                        <a:t>AGR 197 </a:t>
                      </a:r>
                    </a:p>
                    <a:p>
                      <a:pPr algn="ctr"/>
                      <a:r>
                        <a:rPr lang="en-US" sz="1050" dirty="0">
                          <a:latin typeface="Times New Roman" panose="02020603050405020304" pitchFamily="18" charset="0"/>
                          <a:cs typeface="Times New Roman" panose="02020603050405020304" pitchFamily="18" charset="0"/>
                        </a:rPr>
                        <a:t>ANS 150A </a:t>
                      </a:r>
                    </a:p>
                    <a:p>
                      <a:pPr algn="ctr"/>
                      <a:r>
                        <a:rPr lang="en-US" sz="1050" dirty="0">
                          <a:latin typeface="Times New Roman" panose="02020603050405020304" pitchFamily="18" charset="0"/>
                          <a:cs typeface="Times New Roman" panose="02020603050405020304" pitchFamily="18" charset="0"/>
                        </a:rPr>
                        <a:t>ANS 150B </a:t>
                      </a:r>
                    </a:p>
                  </a:txBody>
                  <a:tcPr anchor="ctr"/>
                </a:tc>
                <a:tc>
                  <a:txBody>
                    <a:bodyPr/>
                    <a:lstStyle/>
                    <a:p>
                      <a:pPr algn="ctr"/>
                      <a:r>
                        <a:rPr lang="en-US" sz="1050" dirty="0">
                          <a:latin typeface="Times New Roman" panose="02020603050405020304" pitchFamily="18" charset="0"/>
                          <a:cs typeface="Times New Roman" panose="02020603050405020304" pitchFamily="18" charset="0"/>
                        </a:rPr>
                        <a:t>NRS 180/L </a:t>
                      </a:r>
                    </a:p>
                    <a:p>
                      <a:pPr algn="ctr"/>
                      <a:r>
                        <a:rPr lang="en-US" sz="1050" dirty="0">
                          <a:latin typeface="Times New Roman" panose="02020603050405020304" pitchFamily="18" charset="0"/>
                          <a:cs typeface="Times New Roman" panose="02020603050405020304" pitchFamily="18" charset="0"/>
                        </a:rPr>
                        <a:t>NRS 250 </a:t>
                      </a:r>
                    </a:p>
                    <a:p>
                      <a:pPr algn="ctr"/>
                      <a:r>
                        <a:rPr lang="en-US" sz="1050" dirty="0">
                          <a:latin typeface="Times New Roman" panose="02020603050405020304" pitchFamily="18" charset="0"/>
                          <a:cs typeface="Times New Roman" panose="02020603050405020304" pitchFamily="18" charset="0"/>
                        </a:rPr>
                        <a:t>NUT 150 </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NUT 150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ANS 150B </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ANS 150A </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NRS 180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NUT 150 </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ANS 150A</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ANS 150B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NUT 150 </a:t>
                      </a:r>
                    </a:p>
                  </a:txBody>
                  <a:tcPr anchor="ctr"/>
                </a:tc>
                <a:extLst>
                  <a:ext uri="{0D108BD9-81ED-4DB2-BD59-A6C34878D82A}">
                    <a16:rowId xmlns:a16="http://schemas.microsoft.com/office/drawing/2014/main" val="340156342"/>
                  </a:ext>
                </a:extLst>
              </a:tr>
              <a:tr h="607374">
                <a:tc>
                  <a:txBody>
                    <a:bodyPr/>
                    <a:lstStyle/>
                    <a:p>
                      <a:r>
                        <a:rPr lang="en-US" dirty="0">
                          <a:latin typeface="Times New Roman" panose="02020603050405020304" pitchFamily="18" charset="0"/>
                          <a:cs typeface="Times New Roman" panose="02020603050405020304" pitchFamily="18" charset="0"/>
                        </a:rPr>
                        <a:t>Content Enrichment Courses</a:t>
                      </a:r>
                    </a:p>
                  </a:txBody>
                  <a:tcPr anchor="ctr"/>
                </a:tc>
                <a:tc gridSpan="2">
                  <a:txBody>
                    <a:bodyPr/>
                    <a:lstStyle/>
                    <a:p>
                      <a:pPr algn="ctr"/>
                      <a:r>
                        <a:rPr lang="en-US" sz="1050" dirty="0">
                          <a:latin typeface="Times New Roman" panose="02020603050405020304" pitchFamily="18" charset="0"/>
                          <a:cs typeface="Times New Roman" panose="02020603050405020304" pitchFamily="18" charset="0"/>
                        </a:rPr>
                        <a:t>N/A</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N/A</a:t>
                      </a:r>
                    </a:p>
                  </a:txBody>
                  <a:tcPr anchor="ct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N/A</a:t>
                      </a:r>
                    </a:p>
                  </a:txBody>
                  <a:tcPr anchor="ctr"/>
                </a:tc>
                <a:tc hMerge="1">
                  <a:txBody>
                    <a:bodyPr/>
                    <a:lstStyle/>
                    <a:p>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Times New Roman" panose="02020603050405020304" pitchFamily="18" charset="0"/>
                          <a:cs typeface="Times New Roman" panose="02020603050405020304" pitchFamily="18" charset="0"/>
                        </a:rPr>
                        <a:t>N/A</a:t>
                      </a:r>
                    </a:p>
                  </a:txBody>
                  <a:tcPr anchor="ctr"/>
                </a:tc>
                <a:extLst>
                  <a:ext uri="{0D108BD9-81ED-4DB2-BD59-A6C34878D82A}">
                    <a16:rowId xmlns:a16="http://schemas.microsoft.com/office/drawing/2014/main" val="2786908477"/>
                  </a:ext>
                </a:extLst>
              </a:tr>
            </a:tbl>
          </a:graphicData>
        </a:graphic>
      </p:graphicFrame>
      <p:sp>
        <p:nvSpPr>
          <p:cNvPr id="9" name="Slide Number Placeholder 8">
            <a:extLst>
              <a:ext uri="{FF2B5EF4-FFF2-40B4-BE49-F238E27FC236}">
                <a16:creationId xmlns:a16="http://schemas.microsoft.com/office/drawing/2014/main" id="{900B1833-A896-4A48-AED8-F155177A7943}"/>
              </a:ext>
            </a:extLst>
          </p:cNvPr>
          <p:cNvSpPr>
            <a:spLocks noGrp="1"/>
          </p:cNvSpPr>
          <p:nvPr>
            <p:ph type="sldNum" sz="quarter" idx="12"/>
          </p:nvPr>
        </p:nvSpPr>
        <p:spPr/>
        <p:txBody>
          <a:bodyPr/>
          <a:lstStyle/>
          <a:p>
            <a:fld id="{DC8FF8F1-AF86-B448-B5D3-E50A532954F7}" type="slidenum">
              <a:rPr lang="en-US" smtClean="0"/>
              <a:t>12</a:t>
            </a:fld>
            <a:endParaRPr lang="en-US"/>
          </a:p>
        </p:txBody>
      </p:sp>
      <p:sp>
        <p:nvSpPr>
          <p:cNvPr id="10" name="Footer Placeholder 9">
            <a:extLst>
              <a:ext uri="{FF2B5EF4-FFF2-40B4-BE49-F238E27FC236}">
                <a16:creationId xmlns:a16="http://schemas.microsoft.com/office/drawing/2014/main" id="{AD113D64-4920-4009-8790-EC0CC2EEAAEC}"/>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3897456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074" y="58962"/>
            <a:ext cx="7512726" cy="875601"/>
          </a:xfrm>
        </p:spPr>
        <p:txBody>
          <a:bodyPr>
            <a:normAutofit/>
          </a:bodyPr>
          <a:lstStyle/>
          <a:p>
            <a:r>
              <a:rPr lang="en-US" dirty="0"/>
              <a:t>Cycle of Data Review</a:t>
            </a:r>
          </a:p>
        </p:txBody>
      </p:sp>
      <p:sp>
        <p:nvSpPr>
          <p:cNvPr id="3" name="Content Placeholder 2"/>
          <p:cNvSpPr>
            <a:spLocks noGrp="1"/>
          </p:cNvSpPr>
          <p:nvPr>
            <p:ph idx="1"/>
          </p:nvPr>
        </p:nvSpPr>
        <p:spPr>
          <a:xfrm>
            <a:off x="480183" y="1116764"/>
            <a:ext cx="8229600" cy="4875970"/>
          </a:xfrm>
        </p:spPr>
        <p:txBody>
          <a:bodyPr>
            <a:normAutofit/>
          </a:bodyPr>
          <a:lstStyle/>
          <a:p>
            <a:r>
              <a:rPr lang="en-US" sz="2000" dirty="0"/>
              <a:t>Academic Year 2022-2024 and </a:t>
            </a:r>
            <a:r>
              <a:rPr lang="en-US" sz="2000" b="1" dirty="0"/>
              <a:t>Fall 2022</a:t>
            </a:r>
            <a:r>
              <a:rPr lang="en-US" sz="2000" dirty="0"/>
              <a:t>: </a:t>
            </a:r>
          </a:p>
          <a:p>
            <a:pPr lvl="1"/>
            <a:r>
              <a:rPr lang="en-US" sz="1400" dirty="0">
                <a:solidFill>
                  <a:srgbClr val="C00000"/>
                </a:solidFill>
                <a:highlight>
                  <a:srgbClr val="FFFF00"/>
                </a:highlight>
              </a:rPr>
              <a:t>Low Enrollment:</a:t>
            </a:r>
          </a:p>
          <a:p>
            <a:pPr marL="914400" lvl="2" indent="0">
              <a:buNone/>
            </a:pPr>
            <a:endParaRPr lang="en-US" sz="1400" dirty="0"/>
          </a:p>
          <a:p>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graphicFrame>
        <p:nvGraphicFramePr>
          <p:cNvPr id="7" name="Table 6">
            <a:extLst>
              <a:ext uri="{FF2B5EF4-FFF2-40B4-BE49-F238E27FC236}">
                <a16:creationId xmlns:a16="http://schemas.microsoft.com/office/drawing/2014/main" id="{79449367-5B29-E940-BEAF-1908495F4A75}"/>
              </a:ext>
            </a:extLst>
          </p:cNvPr>
          <p:cNvGraphicFramePr>
            <a:graphicFrameLocks noGrp="1"/>
          </p:cNvGraphicFramePr>
          <p:nvPr>
            <p:extLst>
              <p:ext uri="{D42A27DB-BD31-4B8C-83A1-F6EECF244321}">
                <p14:modId xmlns:p14="http://schemas.microsoft.com/office/powerpoint/2010/main" val="3107370281"/>
              </p:ext>
            </p:extLst>
          </p:nvPr>
        </p:nvGraphicFramePr>
        <p:xfrm>
          <a:off x="322275" y="1782726"/>
          <a:ext cx="8447195" cy="5040438"/>
        </p:xfrm>
        <a:graphic>
          <a:graphicData uri="http://schemas.openxmlformats.org/drawingml/2006/table">
            <a:tbl>
              <a:tblPr firstRow="1" bandRow="1">
                <a:tableStyleId>{85BE263C-DBD7-4A20-BB59-AAB30ACAA65A}</a:tableStyleId>
              </a:tblPr>
              <a:tblGrid>
                <a:gridCol w="1689439">
                  <a:extLst>
                    <a:ext uri="{9D8B030D-6E8A-4147-A177-3AD203B41FA5}">
                      <a16:colId xmlns:a16="http://schemas.microsoft.com/office/drawing/2014/main" val="153882666"/>
                    </a:ext>
                  </a:extLst>
                </a:gridCol>
                <a:gridCol w="1689439">
                  <a:extLst>
                    <a:ext uri="{9D8B030D-6E8A-4147-A177-3AD203B41FA5}">
                      <a16:colId xmlns:a16="http://schemas.microsoft.com/office/drawing/2014/main" val="3278981230"/>
                    </a:ext>
                  </a:extLst>
                </a:gridCol>
                <a:gridCol w="1689439">
                  <a:extLst>
                    <a:ext uri="{9D8B030D-6E8A-4147-A177-3AD203B41FA5}">
                      <a16:colId xmlns:a16="http://schemas.microsoft.com/office/drawing/2014/main" val="2343029598"/>
                    </a:ext>
                  </a:extLst>
                </a:gridCol>
                <a:gridCol w="1689439">
                  <a:extLst>
                    <a:ext uri="{9D8B030D-6E8A-4147-A177-3AD203B41FA5}">
                      <a16:colId xmlns:a16="http://schemas.microsoft.com/office/drawing/2014/main" val="711453813"/>
                    </a:ext>
                  </a:extLst>
                </a:gridCol>
                <a:gridCol w="1689439">
                  <a:extLst>
                    <a:ext uri="{9D8B030D-6E8A-4147-A177-3AD203B41FA5}">
                      <a16:colId xmlns:a16="http://schemas.microsoft.com/office/drawing/2014/main" val="683295272"/>
                    </a:ext>
                  </a:extLst>
                </a:gridCol>
              </a:tblGrid>
              <a:tr h="763844">
                <a:tc>
                  <a:txBody>
                    <a:bodyPr/>
                    <a:lstStyle/>
                    <a:p>
                      <a:r>
                        <a:rPr lang="en-US" sz="1400" dirty="0">
                          <a:latin typeface="Times New Roman" panose="02020603050405020304" pitchFamily="18" charset="0"/>
                          <a:cs typeface="Times New Roman" panose="02020603050405020304" pitchFamily="18" charset="0"/>
                        </a:rPr>
                        <a:t>Enrollment Statistics by courses offered:</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Fall 2022</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Spring 2023</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400" dirty="0">
                        <a:latin typeface="Times New Roman" panose="02020603050405020304" pitchFamily="18" charset="0"/>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Fall 2023</a:t>
                      </a:r>
                    </a:p>
                    <a:p>
                      <a:pPr algn="ctr"/>
                      <a:endParaRPr lang="en-US" sz="1400" dirty="0">
                        <a:latin typeface="Times New Roman" panose="02020603050405020304" pitchFamily="18" charset="0"/>
                        <a:cs typeface="Times New Roman" panose="02020603050405020304" pitchFamily="18" charset="0"/>
                      </a:endParaRPr>
                    </a:p>
                  </a:txBody>
                  <a:tcPr anchor="ctr"/>
                </a:tc>
                <a:tc>
                  <a:txBody>
                    <a:bodyPr/>
                    <a:lstStyle/>
                    <a:p>
                      <a:pPr algn="ctr"/>
                      <a:r>
                        <a:rPr lang="en-US" sz="1400" dirty="0">
                          <a:latin typeface="Times New Roman" panose="02020603050405020304" pitchFamily="18" charset="0"/>
                          <a:cs typeface="Times New Roman" panose="02020603050405020304" pitchFamily="18" charset="0"/>
                        </a:rPr>
                        <a:t>Spring 2024</a:t>
                      </a:r>
                    </a:p>
                  </a:txBody>
                  <a:tcPr anchor="ctr"/>
                </a:tc>
                <a:extLst>
                  <a:ext uri="{0D108BD9-81ED-4DB2-BD59-A6C34878D82A}">
                    <a16:rowId xmlns:a16="http://schemas.microsoft.com/office/drawing/2014/main" val="1514193003"/>
                  </a:ext>
                </a:extLst>
              </a:tr>
              <a:tr h="954806">
                <a:tc>
                  <a:txBody>
                    <a:bodyPr/>
                    <a:lstStyle/>
                    <a:p>
                      <a:r>
                        <a:rPr lang="en-US" dirty="0">
                          <a:latin typeface="Times New Roman" panose="02020603050405020304" pitchFamily="18" charset="0"/>
                          <a:cs typeface="Times New Roman" panose="02020603050405020304" pitchFamily="18" charset="0"/>
                        </a:rPr>
                        <a:t>General Education 1</a:t>
                      </a:r>
                      <a:r>
                        <a:rPr lang="en-US" baseline="30000" dirty="0">
                          <a:latin typeface="Times New Roman" panose="02020603050405020304" pitchFamily="18" charset="0"/>
                          <a:cs typeface="Times New Roman" panose="02020603050405020304" pitchFamily="18" charset="0"/>
                        </a:rPr>
                        <a:t>st</a:t>
                      </a:r>
                      <a:r>
                        <a:rPr lang="en-US" dirty="0">
                          <a:latin typeface="Times New Roman" panose="02020603050405020304" pitchFamily="18" charset="0"/>
                          <a:cs typeface="Times New Roman" panose="02020603050405020304" pitchFamily="18" charset="0"/>
                        </a:rPr>
                        <a:t> Year:</a:t>
                      </a:r>
                    </a:p>
                  </a:txBody>
                  <a:tcPr anchor="ctr"/>
                </a:tc>
                <a:tc>
                  <a:txBody>
                    <a:bodyPr/>
                    <a:lstStyle/>
                    <a:p>
                      <a:pPr algn="ct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extLst>
                  <a:ext uri="{0D108BD9-81ED-4DB2-BD59-A6C34878D82A}">
                    <a16:rowId xmlns:a16="http://schemas.microsoft.com/office/drawing/2014/main" val="111881328"/>
                  </a:ext>
                </a:extLst>
              </a:tr>
              <a:tr h="1241247">
                <a:tc>
                  <a:txBody>
                    <a:bodyPr/>
                    <a:lstStyle/>
                    <a:p>
                      <a:r>
                        <a:rPr lang="en-US" dirty="0">
                          <a:latin typeface="Times New Roman" panose="02020603050405020304" pitchFamily="18" charset="0"/>
                          <a:cs typeface="Times New Roman" panose="02020603050405020304" pitchFamily="18" charset="0"/>
                        </a:rPr>
                        <a:t>Program Optional Courses 2</a:t>
                      </a:r>
                      <a:r>
                        <a:rPr lang="en-US" baseline="30000" dirty="0">
                          <a:latin typeface="Times New Roman" panose="02020603050405020304" pitchFamily="18" charset="0"/>
                          <a:cs typeface="Times New Roman" panose="02020603050405020304" pitchFamily="18" charset="0"/>
                        </a:rPr>
                        <a:t>nd</a:t>
                      </a:r>
                      <a:r>
                        <a:rPr lang="en-US" dirty="0">
                          <a:latin typeface="Times New Roman" panose="02020603050405020304" pitchFamily="18" charset="0"/>
                          <a:cs typeface="Times New Roman" panose="02020603050405020304" pitchFamily="18" charset="0"/>
                        </a:rPr>
                        <a:t> Year:</a:t>
                      </a:r>
                    </a:p>
                  </a:txBody>
                  <a:tcPr anchor="ctr"/>
                </a:tc>
                <a:tc>
                  <a:txBody>
                    <a:bodyPr/>
                    <a:lstStyle/>
                    <a:p>
                      <a:pPr algn="ct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extLst>
                  <a:ext uri="{0D108BD9-81ED-4DB2-BD59-A6C34878D82A}">
                    <a16:rowId xmlns:a16="http://schemas.microsoft.com/office/drawing/2014/main" val="710344930"/>
                  </a:ext>
                </a:extLst>
              </a:tr>
              <a:tr h="668364">
                <a:tc>
                  <a:txBody>
                    <a:bodyPr/>
                    <a:lstStyle/>
                    <a:p>
                      <a:r>
                        <a:rPr lang="en-US" dirty="0">
                          <a:latin typeface="Times New Roman" panose="02020603050405020304" pitchFamily="18" charset="0"/>
                          <a:cs typeface="Times New Roman" panose="02020603050405020304" pitchFamily="18" charset="0"/>
                        </a:rPr>
                        <a:t>Certificate Courses</a:t>
                      </a:r>
                    </a:p>
                  </a:txBody>
                  <a:tcPr anchor="ctr"/>
                </a:tc>
                <a:tc>
                  <a:txBody>
                    <a:bodyPr/>
                    <a:lstStyle/>
                    <a:p>
                      <a:pPr algn="ct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extLst>
                  <a:ext uri="{0D108BD9-81ED-4DB2-BD59-A6C34878D82A}">
                    <a16:rowId xmlns:a16="http://schemas.microsoft.com/office/drawing/2014/main" val="2955543842"/>
                  </a:ext>
                </a:extLst>
              </a:tr>
              <a:tr h="457371">
                <a:tc>
                  <a:txBody>
                    <a:bodyPr/>
                    <a:lstStyle/>
                    <a:p>
                      <a:r>
                        <a:rPr lang="en-US" dirty="0">
                          <a:latin typeface="Times New Roman" panose="02020603050405020304" pitchFamily="18" charset="0"/>
                          <a:cs typeface="Times New Roman" panose="02020603050405020304" pitchFamily="18" charset="0"/>
                        </a:rPr>
                        <a:t>Degree Courses</a:t>
                      </a:r>
                    </a:p>
                  </a:txBody>
                  <a:tcPr anchor="ctr"/>
                </a:tc>
                <a:tc>
                  <a:txBody>
                    <a:bodyPr/>
                    <a:lstStyle/>
                    <a:p>
                      <a:pPr algn="ct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extLst>
                  <a:ext uri="{0D108BD9-81ED-4DB2-BD59-A6C34878D82A}">
                    <a16:rowId xmlns:a16="http://schemas.microsoft.com/office/drawing/2014/main" val="340156342"/>
                  </a:ext>
                </a:extLst>
              </a:tr>
              <a:tr h="954806">
                <a:tc>
                  <a:txBody>
                    <a:bodyPr/>
                    <a:lstStyle/>
                    <a:p>
                      <a:r>
                        <a:rPr lang="en-US" dirty="0">
                          <a:latin typeface="Times New Roman" panose="02020603050405020304" pitchFamily="18" charset="0"/>
                          <a:cs typeface="Times New Roman" panose="02020603050405020304" pitchFamily="18" charset="0"/>
                        </a:rPr>
                        <a:t>Content Enrichment Courses</a:t>
                      </a:r>
                    </a:p>
                  </a:txBody>
                  <a:tcPr anchor="ctr"/>
                </a:tc>
                <a:tc>
                  <a:txBody>
                    <a:bodyPr/>
                    <a:lstStyle/>
                    <a:p>
                      <a:pPr algn="ct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extLst>
                  <a:ext uri="{0D108BD9-81ED-4DB2-BD59-A6C34878D82A}">
                    <a16:rowId xmlns:a16="http://schemas.microsoft.com/office/drawing/2014/main" val="2786908477"/>
                  </a:ext>
                </a:extLst>
              </a:tr>
            </a:tbl>
          </a:graphicData>
        </a:graphic>
      </p:graphicFrame>
      <p:sp>
        <p:nvSpPr>
          <p:cNvPr id="9" name="Slide Number Placeholder 8">
            <a:extLst>
              <a:ext uri="{FF2B5EF4-FFF2-40B4-BE49-F238E27FC236}">
                <a16:creationId xmlns:a16="http://schemas.microsoft.com/office/drawing/2014/main" id="{1987CAED-44EB-41C4-8522-58B2560ED132}"/>
              </a:ext>
            </a:extLst>
          </p:cNvPr>
          <p:cNvSpPr>
            <a:spLocks noGrp="1"/>
          </p:cNvSpPr>
          <p:nvPr>
            <p:ph type="sldNum" sz="quarter" idx="12"/>
          </p:nvPr>
        </p:nvSpPr>
        <p:spPr/>
        <p:txBody>
          <a:bodyPr/>
          <a:lstStyle/>
          <a:p>
            <a:fld id="{DC8FF8F1-AF86-B448-B5D3-E50A532954F7}" type="slidenum">
              <a:rPr lang="en-US" smtClean="0"/>
              <a:t>13</a:t>
            </a:fld>
            <a:endParaRPr lang="en-US"/>
          </a:p>
        </p:txBody>
      </p:sp>
      <p:sp>
        <p:nvSpPr>
          <p:cNvPr id="10" name="Footer Placeholder 9">
            <a:extLst>
              <a:ext uri="{FF2B5EF4-FFF2-40B4-BE49-F238E27FC236}">
                <a16:creationId xmlns:a16="http://schemas.microsoft.com/office/drawing/2014/main" id="{889EBB60-CA5F-4041-8D7F-447D80DFFAA7}"/>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2340993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074" y="58962"/>
            <a:ext cx="7512726" cy="875601"/>
          </a:xfrm>
        </p:spPr>
        <p:txBody>
          <a:bodyPr>
            <a:normAutofit/>
          </a:bodyPr>
          <a:lstStyle/>
          <a:p>
            <a:r>
              <a:rPr lang="en-US" dirty="0"/>
              <a:t>Cycle of Data Review</a:t>
            </a:r>
          </a:p>
        </p:txBody>
      </p:sp>
      <p:sp>
        <p:nvSpPr>
          <p:cNvPr id="3" name="Content Placeholder 2"/>
          <p:cNvSpPr>
            <a:spLocks noGrp="1"/>
          </p:cNvSpPr>
          <p:nvPr>
            <p:ph idx="1"/>
          </p:nvPr>
        </p:nvSpPr>
        <p:spPr>
          <a:xfrm>
            <a:off x="480183" y="1133811"/>
            <a:ext cx="8229600" cy="4875970"/>
          </a:xfrm>
        </p:spPr>
        <p:txBody>
          <a:bodyPr>
            <a:normAutofit/>
          </a:bodyPr>
          <a:lstStyle/>
          <a:p>
            <a:r>
              <a:rPr lang="en-US" dirty="0"/>
              <a:t>Academic Year 2022-2024 and </a:t>
            </a:r>
            <a:r>
              <a:rPr lang="en-US" b="1" dirty="0"/>
              <a:t>Fall 2022</a:t>
            </a:r>
            <a:r>
              <a:rPr lang="en-US" dirty="0"/>
              <a:t>:</a:t>
            </a:r>
          </a:p>
          <a:p>
            <a:pPr lvl="1"/>
            <a:r>
              <a:rPr lang="en-US" sz="1800" dirty="0">
                <a:solidFill>
                  <a:srgbClr val="C00000"/>
                </a:solidFill>
                <a:highlight>
                  <a:srgbClr val="FFFF00"/>
                </a:highlight>
              </a:rPr>
              <a:t>Courses Cancelled:</a:t>
            </a:r>
          </a:p>
          <a:p>
            <a:pPr marL="914400" lvl="2" indent="0">
              <a:buNone/>
            </a:pPr>
            <a:endParaRPr lang="en-US" dirty="0"/>
          </a:p>
          <a:p>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graphicFrame>
        <p:nvGraphicFramePr>
          <p:cNvPr id="7" name="Table 6">
            <a:extLst>
              <a:ext uri="{FF2B5EF4-FFF2-40B4-BE49-F238E27FC236}">
                <a16:creationId xmlns:a16="http://schemas.microsoft.com/office/drawing/2014/main" id="{79449367-5B29-E940-BEAF-1908495F4A75}"/>
              </a:ext>
            </a:extLst>
          </p:cNvPr>
          <p:cNvGraphicFramePr>
            <a:graphicFrameLocks noGrp="1"/>
          </p:cNvGraphicFramePr>
          <p:nvPr>
            <p:extLst>
              <p:ext uri="{D42A27DB-BD31-4B8C-83A1-F6EECF244321}">
                <p14:modId xmlns:p14="http://schemas.microsoft.com/office/powerpoint/2010/main" val="1104651123"/>
              </p:ext>
            </p:extLst>
          </p:nvPr>
        </p:nvGraphicFramePr>
        <p:xfrm>
          <a:off x="22983" y="2010456"/>
          <a:ext cx="9121015" cy="4937760"/>
        </p:xfrm>
        <a:graphic>
          <a:graphicData uri="http://schemas.openxmlformats.org/drawingml/2006/table">
            <a:tbl>
              <a:tblPr firstRow="1" bandRow="1">
                <a:tableStyleId>{85BE263C-DBD7-4A20-BB59-AAB30ACAA65A}</a:tableStyleId>
              </a:tblPr>
              <a:tblGrid>
                <a:gridCol w="1824203">
                  <a:extLst>
                    <a:ext uri="{9D8B030D-6E8A-4147-A177-3AD203B41FA5}">
                      <a16:colId xmlns:a16="http://schemas.microsoft.com/office/drawing/2014/main" val="153882666"/>
                    </a:ext>
                  </a:extLst>
                </a:gridCol>
                <a:gridCol w="1824203">
                  <a:extLst>
                    <a:ext uri="{9D8B030D-6E8A-4147-A177-3AD203B41FA5}">
                      <a16:colId xmlns:a16="http://schemas.microsoft.com/office/drawing/2014/main" val="3278981230"/>
                    </a:ext>
                  </a:extLst>
                </a:gridCol>
                <a:gridCol w="1824203">
                  <a:extLst>
                    <a:ext uri="{9D8B030D-6E8A-4147-A177-3AD203B41FA5}">
                      <a16:colId xmlns:a16="http://schemas.microsoft.com/office/drawing/2014/main" val="2343029598"/>
                    </a:ext>
                  </a:extLst>
                </a:gridCol>
                <a:gridCol w="1824203">
                  <a:extLst>
                    <a:ext uri="{9D8B030D-6E8A-4147-A177-3AD203B41FA5}">
                      <a16:colId xmlns:a16="http://schemas.microsoft.com/office/drawing/2014/main" val="683295272"/>
                    </a:ext>
                  </a:extLst>
                </a:gridCol>
                <a:gridCol w="1824203">
                  <a:extLst>
                    <a:ext uri="{9D8B030D-6E8A-4147-A177-3AD203B41FA5}">
                      <a16:colId xmlns:a16="http://schemas.microsoft.com/office/drawing/2014/main" val="1947976165"/>
                    </a:ext>
                  </a:extLst>
                </a:gridCol>
              </a:tblGrid>
              <a:tr h="902957">
                <a:tc>
                  <a:txBody>
                    <a:bodyPr/>
                    <a:lstStyle/>
                    <a:p>
                      <a:r>
                        <a:rPr lang="en-US" dirty="0">
                          <a:latin typeface="Times New Roman" panose="02020603050405020304" pitchFamily="18" charset="0"/>
                          <a:cs typeface="Times New Roman" panose="02020603050405020304" pitchFamily="18" charset="0"/>
                        </a:rPr>
                        <a:t>Enrollment Statistics by courses offered:</a:t>
                      </a:r>
                    </a:p>
                  </a:txBody>
                  <a:tcPr anchor="ctr"/>
                </a:tc>
                <a:tc>
                  <a:txBody>
                    <a:bodyPr/>
                    <a:lstStyle/>
                    <a:p>
                      <a:pPr algn="ctr"/>
                      <a:r>
                        <a:rPr lang="en-US" dirty="0">
                          <a:latin typeface="Times New Roman" panose="02020603050405020304" pitchFamily="18" charset="0"/>
                          <a:cs typeface="Times New Roman" panose="02020603050405020304" pitchFamily="18" charset="0"/>
                        </a:rPr>
                        <a:t>Fall 2022</a:t>
                      </a:r>
                    </a:p>
                  </a:txBody>
                  <a:tcPr anchor="ctr"/>
                </a:tc>
                <a:tc>
                  <a:txBody>
                    <a:bodyPr/>
                    <a:lstStyle/>
                    <a:p>
                      <a:pPr algn="ctr"/>
                      <a:r>
                        <a:rPr lang="en-US" dirty="0">
                          <a:latin typeface="Times New Roman" panose="02020603050405020304" pitchFamily="18" charset="0"/>
                          <a:cs typeface="Times New Roman" panose="02020603050405020304" pitchFamily="18" charset="0"/>
                        </a:rPr>
                        <a:t>Spring 2023</a:t>
                      </a:r>
                    </a:p>
                  </a:txBody>
                  <a:tcPr anchor="ctr"/>
                </a:tc>
                <a:tc>
                  <a:txBody>
                    <a:bodyPr/>
                    <a:lstStyle/>
                    <a:p>
                      <a:pPr algn="ctr"/>
                      <a:r>
                        <a:rPr lang="en-US" dirty="0">
                          <a:latin typeface="Times New Roman" panose="02020603050405020304" pitchFamily="18" charset="0"/>
                          <a:cs typeface="Times New Roman" panose="02020603050405020304" pitchFamily="18" charset="0"/>
                        </a:rPr>
                        <a:t>Fall 2023</a:t>
                      </a:r>
                    </a:p>
                  </a:txBody>
                  <a:tcPr anchor="ctr"/>
                </a:tc>
                <a:tc>
                  <a:txBody>
                    <a:bodyPr/>
                    <a:lstStyle/>
                    <a:p>
                      <a:pPr algn="ctr"/>
                      <a:r>
                        <a:rPr lang="en-US" dirty="0">
                          <a:latin typeface="Times New Roman" panose="02020603050405020304" pitchFamily="18" charset="0"/>
                          <a:cs typeface="Times New Roman" panose="02020603050405020304" pitchFamily="18" charset="0"/>
                        </a:rPr>
                        <a:t>Spring 2024</a:t>
                      </a:r>
                    </a:p>
                  </a:txBody>
                  <a:tcPr anchor="ctr"/>
                </a:tc>
                <a:extLst>
                  <a:ext uri="{0D108BD9-81ED-4DB2-BD59-A6C34878D82A}">
                    <a16:rowId xmlns:a16="http://schemas.microsoft.com/office/drawing/2014/main" val="1514193003"/>
                  </a:ext>
                </a:extLst>
              </a:tr>
              <a:tr h="902957">
                <a:tc>
                  <a:txBody>
                    <a:bodyPr/>
                    <a:lstStyle/>
                    <a:p>
                      <a:r>
                        <a:rPr lang="en-US" dirty="0">
                          <a:latin typeface="Times New Roman" panose="02020603050405020304" pitchFamily="18" charset="0"/>
                          <a:cs typeface="Times New Roman" panose="02020603050405020304" pitchFamily="18" charset="0"/>
                        </a:rPr>
                        <a:t>General Education 1</a:t>
                      </a:r>
                      <a:r>
                        <a:rPr lang="en-US" baseline="30000" dirty="0">
                          <a:latin typeface="Times New Roman" panose="02020603050405020304" pitchFamily="18" charset="0"/>
                          <a:cs typeface="Times New Roman" panose="02020603050405020304" pitchFamily="18" charset="0"/>
                        </a:rPr>
                        <a:t>st</a:t>
                      </a:r>
                      <a:r>
                        <a:rPr lang="en-US" dirty="0">
                          <a:latin typeface="Times New Roman" panose="02020603050405020304" pitchFamily="18" charset="0"/>
                          <a:cs typeface="Times New Roman" panose="02020603050405020304" pitchFamily="18" charset="0"/>
                        </a:rPr>
                        <a:t> Year:</a:t>
                      </a:r>
                    </a:p>
                  </a:txBody>
                  <a:tcPr anchor="ctr"/>
                </a:tc>
                <a:tc>
                  <a:txBody>
                    <a:bodyPr/>
                    <a:lstStyle/>
                    <a:p>
                      <a:pPr algn="ct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11881328"/>
                  </a:ext>
                </a:extLst>
              </a:tr>
              <a:tr h="902957">
                <a:tc>
                  <a:txBody>
                    <a:bodyPr/>
                    <a:lstStyle/>
                    <a:p>
                      <a:r>
                        <a:rPr lang="en-US" dirty="0">
                          <a:latin typeface="Times New Roman" panose="02020603050405020304" pitchFamily="18" charset="0"/>
                          <a:cs typeface="Times New Roman" panose="02020603050405020304" pitchFamily="18" charset="0"/>
                        </a:rPr>
                        <a:t>Program Optional Courses 2</a:t>
                      </a:r>
                      <a:r>
                        <a:rPr lang="en-US" baseline="30000" dirty="0">
                          <a:latin typeface="Times New Roman" panose="02020603050405020304" pitchFamily="18" charset="0"/>
                          <a:cs typeface="Times New Roman" panose="02020603050405020304" pitchFamily="18" charset="0"/>
                        </a:rPr>
                        <a:t>nd</a:t>
                      </a:r>
                      <a:r>
                        <a:rPr lang="en-US" dirty="0">
                          <a:latin typeface="Times New Roman" panose="02020603050405020304" pitchFamily="18" charset="0"/>
                          <a:cs typeface="Times New Roman" panose="02020603050405020304" pitchFamily="18" charset="0"/>
                        </a:rPr>
                        <a:t> Year:</a:t>
                      </a:r>
                    </a:p>
                  </a:txBody>
                  <a:tcPr anchor="ctr"/>
                </a:tc>
                <a:tc>
                  <a:txBody>
                    <a:bodyPr/>
                    <a:lstStyle/>
                    <a:p>
                      <a:pPr algn="ct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710344930"/>
                  </a:ext>
                </a:extLst>
              </a:tr>
              <a:tr h="632070">
                <a:tc>
                  <a:txBody>
                    <a:bodyPr/>
                    <a:lstStyle/>
                    <a:p>
                      <a:r>
                        <a:rPr lang="en-US" dirty="0">
                          <a:latin typeface="Times New Roman" panose="02020603050405020304" pitchFamily="18" charset="0"/>
                          <a:cs typeface="Times New Roman" panose="02020603050405020304" pitchFamily="18" charset="0"/>
                        </a:rPr>
                        <a:t>Certificate Courses</a:t>
                      </a:r>
                    </a:p>
                  </a:txBody>
                  <a:tcPr anchor="ctr"/>
                </a:tc>
                <a:tc>
                  <a:txBody>
                    <a:bodyPr/>
                    <a:lstStyle/>
                    <a:p>
                      <a:pPr algn="ct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955543842"/>
                  </a:ext>
                </a:extLst>
              </a:tr>
              <a:tr h="632070">
                <a:tc>
                  <a:txBody>
                    <a:bodyPr/>
                    <a:lstStyle/>
                    <a:p>
                      <a:r>
                        <a:rPr lang="en-US" dirty="0">
                          <a:latin typeface="Times New Roman" panose="02020603050405020304" pitchFamily="18" charset="0"/>
                          <a:cs typeface="Times New Roman" panose="02020603050405020304" pitchFamily="18" charset="0"/>
                        </a:rPr>
                        <a:t>Degree Courses</a:t>
                      </a:r>
                    </a:p>
                  </a:txBody>
                  <a:tcPr anchor="ctr"/>
                </a:tc>
                <a:tc>
                  <a:txBody>
                    <a:bodyPr/>
                    <a:lstStyle/>
                    <a:p>
                      <a:pPr algn="ct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ANS 150A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ANS 150B</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NRS 250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NRS 200/L</a:t>
                      </a:r>
                    </a:p>
                  </a:txBody>
                  <a:tcPr anchor="ctr"/>
                </a:tc>
                <a:extLst>
                  <a:ext uri="{0D108BD9-81ED-4DB2-BD59-A6C34878D82A}">
                    <a16:rowId xmlns:a16="http://schemas.microsoft.com/office/drawing/2014/main" val="340156342"/>
                  </a:ext>
                </a:extLst>
              </a:tr>
              <a:tr h="902957">
                <a:tc>
                  <a:txBody>
                    <a:bodyPr/>
                    <a:lstStyle/>
                    <a:p>
                      <a:r>
                        <a:rPr lang="en-US" dirty="0">
                          <a:latin typeface="Times New Roman" panose="02020603050405020304" pitchFamily="18" charset="0"/>
                          <a:cs typeface="Times New Roman" panose="02020603050405020304" pitchFamily="18" charset="0"/>
                        </a:rPr>
                        <a:t>Content Enrichment Courses</a:t>
                      </a:r>
                    </a:p>
                  </a:txBody>
                  <a:tcPr anchor="ctr"/>
                </a:tc>
                <a:tc>
                  <a:txBody>
                    <a:bodyPr/>
                    <a:lstStyle/>
                    <a:p>
                      <a:pPr algn="ct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786908477"/>
                  </a:ext>
                </a:extLst>
              </a:tr>
            </a:tbl>
          </a:graphicData>
        </a:graphic>
      </p:graphicFrame>
      <p:sp>
        <p:nvSpPr>
          <p:cNvPr id="9" name="Slide Number Placeholder 8">
            <a:extLst>
              <a:ext uri="{FF2B5EF4-FFF2-40B4-BE49-F238E27FC236}">
                <a16:creationId xmlns:a16="http://schemas.microsoft.com/office/drawing/2014/main" id="{4C2B4591-4A37-461D-B3AB-F66AE0F60E96}"/>
              </a:ext>
            </a:extLst>
          </p:cNvPr>
          <p:cNvSpPr>
            <a:spLocks noGrp="1"/>
          </p:cNvSpPr>
          <p:nvPr>
            <p:ph type="sldNum" sz="quarter" idx="12"/>
          </p:nvPr>
        </p:nvSpPr>
        <p:spPr/>
        <p:txBody>
          <a:bodyPr/>
          <a:lstStyle/>
          <a:p>
            <a:fld id="{DC8FF8F1-AF86-B448-B5D3-E50A532954F7}" type="slidenum">
              <a:rPr lang="en-US" smtClean="0"/>
              <a:t>14</a:t>
            </a:fld>
            <a:endParaRPr lang="en-US"/>
          </a:p>
        </p:txBody>
      </p:sp>
      <p:sp>
        <p:nvSpPr>
          <p:cNvPr id="10" name="Footer Placeholder 9">
            <a:extLst>
              <a:ext uri="{FF2B5EF4-FFF2-40B4-BE49-F238E27FC236}">
                <a16:creationId xmlns:a16="http://schemas.microsoft.com/office/drawing/2014/main" id="{039F194D-51FE-4202-A435-5568189DBABD}"/>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3443680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074" y="58962"/>
            <a:ext cx="7512726" cy="875601"/>
          </a:xfrm>
        </p:spPr>
        <p:txBody>
          <a:bodyPr>
            <a:normAutofit/>
          </a:bodyPr>
          <a:lstStyle/>
          <a:p>
            <a:r>
              <a:rPr lang="en-US" dirty="0"/>
              <a:t>Cycle of Data Review</a:t>
            </a:r>
          </a:p>
        </p:txBody>
      </p:sp>
      <p:sp>
        <p:nvSpPr>
          <p:cNvPr id="3" name="Content Placeholder 2"/>
          <p:cNvSpPr>
            <a:spLocks noGrp="1"/>
          </p:cNvSpPr>
          <p:nvPr>
            <p:ph idx="1"/>
          </p:nvPr>
        </p:nvSpPr>
        <p:spPr>
          <a:xfrm>
            <a:off x="457200" y="1285510"/>
            <a:ext cx="8229600" cy="4875970"/>
          </a:xfrm>
        </p:spPr>
        <p:txBody>
          <a:bodyPr>
            <a:normAutofit/>
          </a:bodyPr>
          <a:lstStyle/>
          <a:p>
            <a:r>
              <a:rPr lang="en-US" dirty="0"/>
              <a:t>Academic Year 2022-2024 and </a:t>
            </a:r>
            <a:r>
              <a:rPr lang="en-US" b="1" dirty="0"/>
              <a:t>Fall 2022</a:t>
            </a:r>
            <a:r>
              <a:rPr lang="en-US" dirty="0"/>
              <a:t>:</a:t>
            </a:r>
          </a:p>
          <a:p>
            <a:pPr lvl="1"/>
            <a:r>
              <a:rPr lang="en-US" dirty="0">
                <a:solidFill>
                  <a:srgbClr val="C00000"/>
                </a:solidFill>
                <a:highlight>
                  <a:srgbClr val="FFFF00"/>
                </a:highlight>
              </a:rPr>
              <a:t>Certificates and Degrees Conferred:</a:t>
            </a:r>
          </a:p>
          <a:p>
            <a:pPr marL="914400" lvl="2" indent="0">
              <a:buNone/>
            </a:pPr>
            <a:endParaRPr lang="en-US" dirty="0"/>
          </a:p>
          <a:p>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graphicFrame>
        <p:nvGraphicFramePr>
          <p:cNvPr id="7" name="Table 6">
            <a:extLst>
              <a:ext uri="{FF2B5EF4-FFF2-40B4-BE49-F238E27FC236}">
                <a16:creationId xmlns:a16="http://schemas.microsoft.com/office/drawing/2014/main" id="{79449367-5B29-E940-BEAF-1908495F4A75}"/>
              </a:ext>
            </a:extLst>
          </p:cNvPr>
          <p:cNvGraphicFramePr>
            <a:graphicFrameLocks noGrp="1"/>
          </p:cNvGraphicFramePr>
          <p:nvPr>
            <p:extLst>
              <p:ext uri="{D42A27DB-BD31-4B8C-83A1-F6EECF244321}">
                <p14:modId xmlns:p14="http://schemas.microsoft.com/office/powerpoint/2010/main" val="4242326914"/>
              </p:ext>
            </p:extLst>
          </p:nvPr>
        </p:nvGraphicFramePr>
        <p:xfrm>
          <a:off x="239843" y="2502244"/>
          <a:ext cx="8578740" cy="3017520"/>
        </p:xfrm>
        <a:graphic>
          <a:graphicData uri="http://schemas.openxmlformats.org/drawingml/2006/table">
            <a:tbl>
              <a:tblPr firstRow="1" bandRow="1">
                <a:tableStyleId>{85BE263C-DBD7-4A20-BB59-AAB30ACAA65A}</a:tableStyleId>
              </a:tblPr>
              <a:tblGrid>
                <a:gridCol w="1715748">
                  <a:extLst>
                    <a:ext uri="{9D8B030D-6E8A-4147-A177-3AD203B41FA5}">
                      <a16:colId xmlns:a16="http://schemas.microsoft.com/office/drawing/2014/main" val="153882666"/>
                    </a:ext>
                  </a:extLst>
                </a:gridCol>
                <a:gridCol w="1715748">
                  <a:extLst>
                    <a:ext uri="{9D8B030D-6E8A-4147-A177-3AD203B41FA5}">
                      <a16:colId xmlns:a16="http://schemas.microsoft.com/office/drawing/2014/main" val="3278981230"/>
                    </a:ext>
                  </a:extLst>
                </a:gridCol>
                <a:gridCol w="1715748">
                  <a:extLst>
                    <a:ext uri="{9D8B030D-6E8A-4147-A177-3AD203B41FA5}">
                      <a16:colId xmlns:a16="http://schemas.microsoft.com/office/drawing/2014/main" val="2343029598"/>
                    </a:ext>
                  </a:extLst>
                </a:gridCol>
                <a:gridCol w="1715748">
                  <a:extLst>
                    <a:ext uri="{9D8B030D-6E8A-4147-A177-3AD203B41FA5}">
                      <a16:colId xmlns:a16="http://schemas.microsoft.com/office/drawing/2014/main" val="683295272"/>
                    </a:ext>
                  </a:extLst>
                </a:gridCol>
                <a:gridCol w="1715748">
                  <a:extLst>
                    <a:ext uri="{9D8B030D-6E8A-4147-A177-3AD203B41FA5}">
                      <a16:colId xmlns:a16="http://schemas.microsoft.com/office/drawing/2014/main" val="3951404567"/>
                    </a:ext>
                  </a:extLst>
                </a:gridCol>
              </a:tblGrid>
              <a:tr h="607374">
                <a:tc>
                  <a:txBody>
                    <a:bodyPr/>
                    <a:lstStyle/>
                    <a:p>
                      <a:r>
                        <a:rPr lang="en-US" dirty="0">
                          <a:latin typeface="Times New Roman" panose="02020603050405020304" pitchFamily="18" charset="0"/>
                          <a:cs typeface="Times New Roman" panose="02020603050405020304" pitchFamily="18" charset="0"/>
                        </a:rPr>
                        <a:t>Enrollment Statistics by courses offered:</a:t>
                      </a:r>
                    </a:p>
                  </a:txBody>
                  <a:tcPr anchor="ctr"/>
                </a:tc>
                <a:tc>
                  <a:txBody>
                    <a:bodyPr/>
                    <a:lstStyle/>
                    <a:p>
                      <a:pPr algn="ctr"/>
                      <a:r>
                        <a:rPr lang="en-US" dirty="0">
                          <a:latin typeface="Times New Roman" panose="02020603050405020304" pitchFamily="18" charset="0"/>
                          <a:cs typeface="Times New Roman" panose="02020603050405020304" pitchFamily="18" charset="0"/>
                        </a:rPr>
                        <a:t>Fall 2022</a:t>
                      </a:r>
                    </a:p>
                  </a:txBody>
                  <a:tcPr anchor="ctr"/>
                </a:tc>
                <a:tc>
                  <a:txBody>
                    <a:bodyPr/>
                    <a:lstStyle/>
                    <a:p>
                      <a:pPr algn="ctr"/>
                      <a:r>
                        <a:rPr lang="en-US" dirty="0">
                          <a:latin typeface="Times New Roman" panose="02020603050405020304" pitchFamily="18" charset="0"/>
                          <a:cs typeface="Times New Roman" panose="02020603050405020304" pitchFamily="18" charset="0"/>
                        </a:rPr>
                        <a:t>Spring 2023</a:t>
                      </a:r>
                    </a:p>
                  </a:txBody>
                  <a:tcPr anchor="ctr"/>
                </a:tc>
                <a:tc>
                  <a:txBody>
                    <a:bodyPr/>
                    <a:lstStyle/>
                    <a:p>
                      <a:pPr algn="ctr"/>
                      <a:r>
                        <a:rPr lang="en-US" dirty="0">
                          <a:latin typeface="Times New Roman" panose="02020603050405020304" pitchFamily="18" charset="0"/>
                          <a:cs typeface="Times New Roman" panose="02020603050405020304" pitchFamily="18" charset="0"/>
                        </a:rPr>
                        <a:t>Fall 2023</a:t>
                      </a:r>
                    </a:p>
                  </a:txBody>
                  <a:tcPr anchor="ctr"/>
                </a:tc>
                <a:tc>
                  <a:txBody>
                    <a:bodyPr/>
                    <a:lstStyle/>
                    <a:p>
                      <a:pPr algn="ctr"/>
                      <a:r>
                        <a:rPr lang="en-US" dirty="0">
                          <a:latin typeface="Times New Roman" panose="02020603050405020304" pitchFamily="18" charset="0"/>
                          <a:cs typeface="Times New Roman" panose="02020603050405020304" pitchFamily="18" charset="0"/>
                        </a:rPr>
                        <a:t>Spring 2024</a:t>
                      </a:r>
                    </a:p>
                  </a:txBody>
                  <a:tcPr anchor="ctr"/>
                </a:tc>
                <a:extLst>
                  <a:ext uri="{0D108BD9-81ED-4DB2-BD59-A6C34878D82A}">
                    <a16:rowId xmlns:a16="http://schemas.microsoft.com/office/drawing/2014/main" val="1514193003"/>
                  </a:ext>
                </a:extLst>
              </a:tr>
              <a:tr h="607374">
                <a:tc>
                  <a:txBody>
                    <a:bodyPr/>
                    <a:lstStyle/>
                    <a:p>
                      <a:r>
                        <a:rPr lang="en-US" dirty="0">
                          <a:latin typeface="Times New Roman" panose="02020603050405020304" pitchFamily="18" charset="0"/>
                          <a:cs typeface="Times New Roman" panose="02020603050405020304" pitchFamily="18" charset="0"/>
                        </a:rPr>
                        <a:t>Certificate Courses</a:t>
                      </a:r>
                    </a:p>
                  </a:txBody>
                  <a:tcPr anchor="ctr"/>
                </a:tc>
                <a:tc>
                  <a:txBody>
                    <a:bodyPr/>
                    <a:lstStyle/>
                    <a:p>
                      <a:pPr algn="ctr"/>
                      <a:r>
                        <a:rPr lang="en-US" dirty="0">
                          <a:latin typeface="Times New Roman" panose="02020603050405020304" pitchFamily="18" charset="0"/>
                          <a:cs typeface="Times New Roman" panose="02020603050405020304" pitchFamily="18" charset="0"/>
                        </a:rPr>
                        <a:t>N/A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N/A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N/A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955543842"/>
                  </a:ext>
                </a:extLst>
              </a:tr>
              <a:tr h="607374">
                <a:tc>
                  <a:txBody>
                    <a:bodyPr/>
                    <a:lstStyle/>
                    <a:p>
                      <a:r>
                        <a:rPr lang="en-US" dirty="0">
                          <a:latin typeface="Times New Roman" panose="02020603050405020304" pitchFamily="18" charset="0"/>
                          <a:cs typeface="Times New Roman" panose="02020603050405020304" pitchFamily="18" charset="0"/>
                        </a:rPr>
                        <a:t>Degree Courses</a:t>
                      </a:r>
                    </a:p>
                  </a:txBody>
                  <a:tcPr anchor="ctr"/>
                </a:tc>
                <a:tc>
                  <a:txBody>
                    <a:bodyPr/>
                    <a:lstStyle/>
                    <a:p>
                      <a:pPr algn="ctr"/>
                      <a:r>
                        <a:rPr lang="en-US" dirty="0">
                          <a:latin typeface="Times New Roman" panose="02020603050405020304" pitchFamily="18" charset="0"/>
                          <a:cs typeface="Times New Roman" panose="02020603050405020304" pitchFamily="18" charset="0"/>
                        </a:rPr>
                        <a:t>AS in General Agriculture (1)</a:t>
                      </a:r>
                    </a:p>
                    <a:p>
                      <a:pPr algn="ctr"/>
                      <a:r>
                        <a:rPr lang="en-US" dirty="0">
                          <a:latin typeface="Times New Roman" panose="02020603050405020304" pitchFamily="18" charset="0"/>
                          <a:cs typeface="Times New Roman" panose="02020603050405020304" pitchFamily="18" charset="0"/>
                        </a:rPr>
                        <a:t>AS in Natural Resources (5)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AS in General Agriculture (3)</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AS in General Agriculture (1)</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AS in Natural Resources (2)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40156342"/>
                  </a:ext>
                </a:extLst>
              </a:tr>
            </a:tbl>
          </a:graphicData>
        </a:graphic>
      </p:graphicFrame>
      <p:sp>
        <p:nvSpPr>
          <p:cNvPr id="9" name="Slide Number Placeholder 8">
            <a:extLst>
              <a:ext uri="{FF2B5EF4-FFF2-40B4-BE49-F238E27FC236}">
                <a16:creationId xmlns:a16="http://schemas.microsoft.com/office/drawing/2014/main" id="{A36C490B-39F7-421C-A268-55EACFAF2560}"/>
              </a:ext>
            </a:extLst>
          </p:cNvPr>
          <p:cNvSpPr>
            <a:spLocks noGrp="1"/>
          </p:cNvSpPr>
          <p:nvPr>
            <p:ph type="sldNum" sz="quarter" idx="12"/>
          </p:nvPr>
        </p:nvSpPr>
        <p:spPr/>
        <p:txBody>
          <a:bodyPr/>
          <a:lstStyle/>
          <a:p>
            <a:fld id="{DC8FF8F1-AF86-B448-B5D3-E50A532954F7}" type="slidenum">
              <a:rPr lang="en-US" smtClean="0"/>
              <a:t>15</a:t>
            </a:fld>
            <a:endParaRPr lang="en-US"/>
          </a:p>
        </p:txBody>
      </p:sp>
      <p:sp>
        <p:nvSpPr>
          <p:cNvPr id="10" name="Footer Placeholder 9">
            <a:extLst>
              <a:ext uri="{FF2B5EF4-FFF2-40B4-BE49-F238E27FC236}">
                <a16:creationId xmlns:a16="http://schemas.microsoft.com/office/drawing/2014/main" id="{258DA607-F2C8-4B9B-B268-FE58940417E0}"/>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1050234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074" y="58962"/>
            <a:ext cx="7512726" cy="875601"/>
          </a:xfrm>
        </p:spPr>
        <p:txBody>
          <a:bodyPr>
            <a:normAutofit/>
          </a:bodyPr>
          <a:lstStyle/>
          <a:p>
            <a:r>
              <a:rPr lang="en-US" dirty="0"/>
              <a:t>Cycle of Data Review</a:t>
            </a:r>
          </a:p>
        </p:txBody>
      </p:sp>
      <p:sp>
        <p:nvSpPr>
          <p:cNvPr id="3" name="Content Placeholder 2"/>
          <p:cNvSpPr>
            <a:spLocks noGrp="1"/>
          </p:cNvSpPr>
          <p:nvPr>
            <p:ph idx="1"/>
          </p:nvPr>
        </p:nvSpPr>
        <p:spPr>
          <a:xfrm>
            <a:off x="457200" y="1285510"/>
            <a:ext cx="8229600" cy="4875970"/>
          </a:xfrm>
        </p:spPr>
        <p:txBody>
          <a:bodyPr>
            <a:normAutofit/>
          </a:bodyPr>
          <a:lstStyle/>
          <a:p>
            <a:r>
              <a:rPr lang="en-US" dirty="0"/>
              <a:t>Academic Year 2022-2024 and </a:t>
            </a:r>
            <a:r>
              <a:rPr lang="en-US" b="1" dirty="0"/>
              <a:t>Fall 2022:</a:t>
            </a:r>
          </a:p>
          <a:p>
            <a:pPr lvl="1"/>
            <a:r>
              <a:rPr lang="en-US" dirty="0">
                <a:solidFill>
                  <a:srgbClr val="C00000"/>
                </a:solidFill>
                <a:highlight>
                  <a:srgbClr val="FFFF00"/>
                </a:highlight>
              </a:rPr>
              <a:t>Number of transfer students:</a:t>
            </a:r>
          </a:p>
          <a:p>
            <a:pPr marL="914400" lvl="2" indent="0">
              <a:buNone/>
            </a:pPr>
            <a:endParaRPr lang="en-US" dirty="0"/>
          </a:p>
          <a:p>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graphicFrame>
        <p:nvGraphicFramePr>
          <p:cNvPr id="7" name="Table 6">
            <a:extLst>
              <a:ext uri="{FF2B5EF4-FFF2-40B4-BE49-F238E27FC236}">
                <a16:creationId xmlns:a16="http://schemas.microsoft.com/office/drawing/2014/main" id="{79449367-5B29-E940-BEAF-1908495F4A75}"/>
              </a:ext>
            </a:extLst>
          </p:cNvPr>
          <p:cNvGraphicFramePr>
            <a:graphicFrameLocks noGrp="1"/>
          </p:cNvGraphicFramePr>
          <p:nvPr>
            <p:extLst>
              <p:ext uri="{D42A27DB-BD31-4B8C-83A1-F6EECF244321}">
                <p14:modId xmlns:p14="http://schemas.microsoft.com/office/powerpoint/2010/main" val="4118551101"/>
              </p:ext>
            </p:extLst>
          </p:nvPr>
        </p:nvGraphicFramePr>
        <p:xfrm>
          <a:off x="239843" y="2502244"/>
          <a:ext cx="8578740" cy="3017520"/>
        </p:xfrm>
        <a:graphic>
          <a:graphicData uri="http://schemas.openxmlformats.org/drawingml/2006/table">
            <a:tbl>
              <a:tblPr firstRow="1" bandRow="1">
                <a:tableStyleId>{85BE263C-DBD7-4A20-BB59-AAB30ACAA65A}</a:tableStyleId>
              </a:tblPr>
              <a:tblGrid>
                <a:gridCol w="1715748">
                  <a:extLst>
                    <a:ext uri="{9D8B030D-6E8A-4147-A177-3AD203B41FA5}">
                      <a16:colId xmlns:a16="http://schemas.microsoft.com/office/drawing/2014/main" val="153882666"/>
                    </a:ext>
                  </a:extLst>
                </a:gridCol>
                <a:gridCol w="1715748">
                  <a:extLst>
                    <a:ext uri="{9D8B030D-6E8A-4147-A177-3AD203B41FA5}">
                      <a16:colId xmlns:a16="http://schemas.microsoft.com/office/drawing/2014/main" val="3278981230"/>
                    </a:ext>
                  </a:extLst>
                </a:gridCol>
                <a:gridCol w="1715748">
                  <a:extLst>
                    <a:ext uri="{9D8B030D-6E8A-4147-A177-3AD203B41FA5}">
                      <a16:colId xmlns:a16="http://schemas.microsoft.com/office/drawing/2014/main" val="2343029598"/>
                    </a:ext>
                  </a:extLst>
                </a:gridCol>
                <a:gridCol w="1715748">
                  <a:extLst>
                    <a:ext uri="{9D8B030D-6E8A-4147-A177-3AD203B41FA5}">
                      <a16:colId xmlns:a16="http://schemas.microsoft.com/office/drawing/2014/main" val="683295272"/>
                    </a:ext>
                  </a:extLst>
                </a:gridCol>
                <a:gridCol w="1715748">
                  <a:extLst>
                    <a:ext uri="{9D8B030D-6E8A-4147-A177-3AD203B41FA5}">
                      <a16:colId xmlns:a16="http://schemas.microsoft.com/office/drawing/2014/main" val="1311852620"/>
                    </a:ext>
                  </a:extLst>
                </a:gridCol>
              </a:tblGrid>
              <a:tr h="607374">
                <a:tc>
                  <a:txBody>
                    <a:bodyPr/>
                    <a:lstStyle/>
                    <a:p>
                      <a:r>
                        <a:rPr lang="en-US" dirty="0">
                          <a:latin typeface="Times New Roman" panose="02020603050405020304" pitchFamily="18" charset="0"/>
                          <a:cs typeface="Times New Roman" panose="02020603050405020304" pitchFamily="18" charset="0"/>
                        </a:rPr>
                        <a:t>Enrollment Statistics by courses offered:</a:t>
                      </a:r>
                    </a:p>
                  </a:txBody>
                  <a:tcPr anchor="ctr"/>
                </a:tc>
                <a:tc>
                  <a:txBody>
                    <a:bodyPr/>
                    <a:lstStyle/>
                    <a:p>
                      <a:pPr algn="ctr"/>
                      <a:r>
                        <a:rPr lang="en-US" dirty="0">
                          <a:latin typeface="Times New Roman" panose="02020603050405020304" pitchFamily="18" charset="0"/>
                          <a:cs typeface="Times New Roman" panose="02020603050405020304" pitchFamily="18" charset="0"/>
                        </a:rPr>
                        <a:t>Fall 2022</a:t>
                      </a:r>
                    </a:p>
                  </a:txBody>
                  <a:tcPr anchor="ctr"/>
                </a:tc>
                <a:tc>
                  <a:txBody>
                    <a:bodyPr/>
                    <a:lstStyle/>
                    <a:p>
                      <a:pPr algn="ctr"/>
                      <a:r>
                        <a:rPr lang="en-US" dirty="0">
                          <a:latin typeface="Times New Roman" panose="02020603050405020304" pitchFamily="18" charset="0"/>
                          <a:cs typeface="Times New Roman" panose="02020603050405020304" pitchFamily="18" charset="0"/>
                        </a:rPr>
                        <a:t>Spring 2023</a:t>
                      </a:r>
                    </a:p>
                  </a:txBody>
                  <a:tcPr anchor="ctr"/>
                </a:tc>
                <a:tc>
                  <a:txBody>
                    <a:bodyPr/>
                    <a:lstStyle/>
                    <a:p>
                      <a:pPr algn="ctr"/>
                      <a:r>
                        <a:rPr lang="en-US" dirty="0">
                          <a:latin typeface="Times New Roman" panose="02020603050405020304" pitchFamily="18" charset="0"/>
                          <a:cs typeface="Times New Roman" panose="02020603050405020304" pitchFamily="18" charset="0"/>
                        </a:rPr>
                        <a:t>Fall 2023</a:t>
                      </a:r>
                    </a:p>
                  </a:txBody>
                  <a:tcPr anchor="ctr"/>
                </a:tc>
                <a:tc>
                  <a:txBody>
                    <a:bodyPr/>
                    <a:lstStyle/>
                    <a:p>
                      <a:pPr algn="ctr"/>
                      <a:r>
                        <a:rPr lang="en-US" dirty="0">
                          <a:latin typeface="Times New Roman" panose="02020603050405020304" pitchFamily="18" charset="0"/>
                          <a:cs typeface="Times New Roman" panose="02020603050405020304" pitchFamily="18" charset="0"/>
                        </a:rPr>
                        <a:t>Spring 2024</a:t>
                      </a:r>
                    </a:p>
                  </a:txBody>
                  <a:tcPr anchor="ctr"/>
                </a:tc>
                <a:extLst>
                  <a:ext uri="{0D108BD9-81ED-4DB2-BD59-A6C34878D82A}">
                    <a16:rowId xmlns:a16="http://schemas.microsoft.com/office/drawing/2014/main" val="1514193003"/>
                  </a:ext>
                </a:extLst>
              </a:tr>
              <a:tr h="607374">
                <a:tc>
                  <a:txBody>
                    <a:bodyPr/>
                    <a:lstStyle/>
                    <a:p>
                      <a:r>
                        <a:rPr lang="en-US" dirty="0">
                          <a:latin typeface="Times New Roman" panose="02020603050405020304" pitchFamily="18" charset="0"/>
                          <a:cs typeface="Times New Roman" panose="02020603050405020304" pitchFamily="18" charset="0"/>
                        </a:rPr>
                        <a:t>Certificate Courses</a:t>
                      </a:r>
                    </a:p>
                  </a:txBody>
                  <a:tcPr anchor="ctr"/>
                </a:tc>
                <a:tc>
                  <a:txBody>
                    <a:bodyPr/>
                    <a:lstStyle/>
                    <a:p>
                      <a:pPr algn="ctr"/>
                      <a:r>
                        <a:rPr lang="en-US" dirty="0">
                          <a:latin typeface="Times New Roman" panose="02020603050405020304" pitchFamily="18" charset="0"/>
                          <a:cs typeface="Times New Roman" panose="02020603050405020304" pitchFamily="18" charset="0"/>
                        </a:rPr>
                        <a:t>N/A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N/A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N/A</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955543842"/>
                  </a:ext>
                </a:extLst>
              </a:tr>
              <a:tr h="607374">
                <a:tc>
                  <a:txBody>
                    <a:bodyPr/>
                    <a:lstStyle/>
                    <a:p>
                      <a:r>
                        <a:rPr lang="en-US" dirty="0">
                          <a:latin typeface="Times New Roman" panose="02020603050405020304" pitchFamily="18" charset="0"/>
                          <a:cs typeface="Times New Roman" panose="02020603050405020304" pitchFamily="18" charset="0"/>
                        </a:rPr>
                        <a:t>Degree Courses</a:t>
                      </a:r>
                    </a:p>
                  </a:txBody>
                  <a:tcPr anchor="ctr"/>
                </a:tc>
                <a:tc>
                  <a:txBody>
                    <a:bodyPr/>
                    <a:lstStyle/>
                    <a:p>
                      <a:pPr algn="ctr"/>
                      <a:r>
                        <a:rPr lang="en-US" dirty="0">
                          <a:latin typeface="Times New Roman" panose="02020603050405020304" pitchFamily="18" charset="0"/>
                          <a:cs typeface="Times New Roman" panose="02020603050405020304" pitchFamily="18" charset="0"/>
                        </a:rPr>
                        <a:t>AS in General Agriculture (1)</a:t>
                      </a:r>
                    </a:p>
                    <a:p>
                      <a:pPr algn="ctr"/>
                      <a:r>
                        <a:rPr lang="en-US" dirty="0">
                          <a:latin typeface="Times New Roman" panose="02020603050405020304" pitchFamily="18" charset="0"/>
                          <a:cs typeface="Times New Roman" panose="02020603050405020304" pitchFamily="18" charset="0"/>
                        </a:rPr>
                        <a:t>AS Natural Resources (3)</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AS in General Agriculture (2)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AS in General Agriculture (1)</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AS in Natural Resources (2)</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40156342"/>
                  </a:ext>
                </a:extLst>
              </a:tr>
            </a:tbl>
          </a:graphicData>
        </a:graphic>
      </p:graphicFrame>
      <p:sp>
        <p:nvSpPr>
          <p:cNvPr id="9" name="Slide Number Placeholder 8">
            <a:extLst>
              <a:ext uri="{FF2B5EF4-FFF2-40B4-BE49-F238E27FC236}">
                <a16:creationId xmlns:a16="http://schemas.microsoft.com/office/drawing/2014/main" id="{1BAE041E-45E3-4B72-ABE7-732FC63EC894}"/>
              </a:ext>
            </a:extLst>
          </p:cNvPr>
          <p:cNvSpPr>
            <a:spLocks noGrp="1"/>
          </p:cNvSpPr>
          <p:nvPr>
            <p:ph type="sldNum" sz="quarter" idx="12"/>
          </p:nvPr>
        </p:nvSpPr>
        <p:spPr/>
        <p:txBody>
          <a:bodyPr/>
          <a:lstStyle/>
          <a:p>
            <a:fld id="{DC8FF8F1-AF86-B448-B5D3-E50A532954F7}" type="slidenum">
              <a:rPr lang="en-US" smtClean="0"/>
              <a:t>16</a:t>
            </a:fld>
            <a:endParaRPr lang="en-US"/>
          </a:p>
        </p:txBody>
      </p:sp>
      <p:sp>
        <p:nvSpPr>
          <p:cNvPr id="10" name="Footer Placeholder 9">
            <a:extLst>
              <a:ext uri="{FF2B5EF4-FFF2-40B4-BE49-F238E27FC236}">
                <a16:creationId xmlns:a16="http://schemas.microsoft.com/office/drawing/2014/main" id="{42502B7D-80C1-470A-BB93-02408D8830B7}"/>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1593653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074" y="58962"/>
            <a:ext cx="7512726" cy="875601"/>
          </a:xfrm>
        </p:spPr>
        <p:txBody>
          <a:bodyPr>
            <a:normAutofit/>
          </a:bodyPr>
          <a:lstStyle/>
          <a:p>
            <a:r>
              <a:rPr lang="en-US" dirty="0"/>
              <a:t>Cycle of Data Review</a:t>
            </a:r>
          </a:p>
        </p:txBody>
      </p:sp>
      <p:sp>
        <p:nvSpPr>
          <p:cNvPr id="3" name="Content Placeholder 2"/>
          <p:cNvSpPr>
            <a:spLocks noGrp="1"/>
          </p:cNvSpPr>
          <p:nvPr>
            <p:ph idx="1"/>
          </p:nvPr>
        </p:nvSpPr>
        <p:spPr>
          <a:xfrm>
            <a:off x="457200" y="1285510"/>
            <a:ext cx="8229600" cy="4875970"/>
          </a:xfrm>
        </p:spPr>
        <p:txBody>
          <a:bodyPr>
            <a:normAutofit/>
          </a:bodyPr>
          <a:lstStyle/>
          <a:p>
            <a:r>
              <a:rPr lang="en-US" dirty="0"/>
              <a:t>Academic Year 2022-2024 and </a:t>
            </a:r>
            <a:r>
              <a:rPr lang="en-US" b="1" dirty="0"/>
              <a:t>Fall 2022:</a:t>
            </a:r>
          </a:p>
          <a:p>
            <a:pPr lvl="1"/>
            <a:r>
              <a:rPr lang="en-US" sz="2400" dirty="0">
                <a:solidFill>
                  <a:srgbClr val="C00000"/>
                </a:solidFill>
                <a:highlight>
                  <a:srgbClr val="FFFF00"/>
                </a:highlight>
              </a:rPr>
              <a:t>Number of students that transition into the Workforce:</a:t>
            </a:r>
            <a:endParaRPr lang="en-US" dirty="0">
              <a:highlight>
                <a:srgbClr val="FFFF00"/>
              </a:highlight>
            </a:endParaRPr>
          </a:p>
          <a:p>
            <a:endParaRPr lang="en-US"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graphicFrame>
        <p:nvGraphicFramePr>
          <p:cNvPr id="7" name="Table 6">
            <a:extLst>
              <a:ext uri="{FF2B5EF4-FFF2-40B4-BE49-F238E27FC236}">
                <a16:creationId xmlns:a16="http://schemas.microsoft.com/office/drawing/2014/main" id="{79449367-5B29-E940-BEAF-1908495F4A75}"/>
              </a:ext>
            </a:extLst>
          </p:cNvPr>
          <p:cNvGraphicFramePr>
            <a:graphicFrameLocks noGrp="1"/>
          </p:cNvGraphicFramePr>
          <p:nvPr>
            <p:extLst>
              <p:ext uri="{D42A27DB-BD31-4B8C-83A1-F6EECF244321}">
                <p14:modId xmlns:p14="http://schemas.microsoft.com/office/powerpoint/2010/main" val="648732846"/>
              </p:ext>
            </p:extLst>
          </p:nvPr>
        </p:nvGraphicFramePr>
        <p:xfrm>
          <a:off x="108060" y="2554970"/>
          <a:ext cx="8578740" cy="2436174"/>
        </p:xfrm>
        <a:graphic>
          <a:graphicData uri="http://schemas.openxmlformats.org/drawingml/2006/table">
            <a:tbl>
              <a:tblPr firstRow="1" bandRow="1">
                <a:tableStyleId>{85BE263C-DBD7-4A20-BB59-AAB30ACAA65A}</a:tableStyleId>
              </a:tblPr>
              <a:tblGrid>
                <a:gridCol w="1715748">
                  <a:extLst>
                    <a:ext uri="{9D8B030D-6E8A-4147-A177-3AD203B41FA5}">
                      <a16:colId xmlns:a16="http://schemas.microsoft.com/office/drawing/2014/main" val="153882666"/>
                    </a:ext>
                  </a:extLst>
                </a:gridCol>
                <a:gridCol w="1678025">
                  <a:extLst>
                    <a:ext uri="{9D8B030D-6E8A-4147-A177-3AD203B41FA5}">
                      <a16:colId xmlns:a16="http://schemas.microsoft.com/office/drawing/2014/main" val="3278981230"/>
                    </a:ext>
                  </a:extLst>
                </a:gridCol>
                <a:gridCol w="1753471">
                  <a:extLst>
                    <a:ext uri="{9D8B030D-6E8A-4147-A177-3AD203B41FA5}">
                      <a16:colId xmlns:a16="http://schemas.microsoft.com/office/drawing/2014/main" val="2343029598"/>
                    </a:ext>
                  </a:extLst>
                </a:gridCol>
                <a:gridCol w="1715748">
                  <a:extLst>
                    <a:ext uri="{9D8B030D-6E8A-4147-A177-3AD203B41FA5}">
                      <a16:colId xmlns:a16="http://schemas.microsoft.com/office/drawing/2014/main" val="683295272"/>
                    </a:ext>
                  </a:extLst>
                </a:gridCol>
                <a:gridCol w="1715748">
                  <a:extLst>
                    <a:ext uri="{9D8B030D-6E8A-4147-A177-3AD203B41FA5}">
                      <a16:colId xmlns:a16="http://schemas.microsoft.com/office/drawing/2014/main" val="3892574900"/>
                    </a:ext>
                  </a:extLst>
                </a:gridCol>
              </a:tblGrid>
              <a:tr h="607374">
                <a:tc>
                  <a:txBody>
                    <a:bodyPr/>
                    <a:lstStyle/>
                    <a:p>
                      <a:r>
                        <a:rPr lang="en-US" dirty="0">
                          <a:latin typeface="Times New Roman" panose="02020603050405020304" pitchFamily="18" charset="0"/>
                          <a:cs typeface="Times New Roman" panose="02020603050405020304" pitchFamily="18" charset="0"/>
                        </a:rPr>
                        <a:t>Enrollment Statistics by courses offered:</a:t>
                      </a:r>
                    </a:p>
                  </a:txBody>
                  <a:tcPr anchor="ctr"/>
                </a:tc>
                <a:tc>
                  <a:txBody>
                    <a:bodyPr/>
                    <a:lstStyle/>
                    <a:p>
                      <a:pPr algn="ctr"/>
                      <a:r>
                        <a:rPr lang="en-US" dirty="0">
                          <a:latin typeface="Times New Roman" panose="02020603050405020304" pitchFamily="18" charset="0"/>
                          <a:cs typeface="Times New Roman" panose="02020603050405020304" pitchFamily="18" charset="0"/>
                        </a:rPr>
                        <a:t>Fall 2022</a:t>
                      </a:r>
                    </a:p>
                  </a:txBody>
                  <a:tcPr anchor="ctr"/>
                </a:tc>
                <a:tc>
                  <a:txBody>
                    <a:bodyPr/>
                    <a:lstStyle/>
                    <a:p>
                      <a:pPr algn="ctr"/>
                      <a:r>
                        <a:rPr lang="en-US" dirty="0">
                          <a:latin typeface="Times New Roman" panose="02020603050405020304" pitchFamily="18" charset="0"/>
                          <a:cs typeface="Times New Roman" panose="02020603050405020304" pitchFamily="18" charset="0"/>
                        </a:rPr>
                        <a:t>Spring 2023</a:t>
                      </a:r>
                    </a:p>
                  </a:txBody>
                  <a:tcPr anchor="ctr"/>
                </a:tc>
                <a:tc>
                  <a:txBody>
                    <a:bodyPr/>
                    <a:lstStyle/>
                    <a:p>
                      <a:pPr algn="ctr"/>
                      <a:r>
                        <a:rPr lang="en-US" dirty="0">
                          <a:latin typeface="Times New Roman" panose="02020603050405020304" pitchFamily="18" charset="0"/>
                          <a:cs typeface="Times New Roman" panose="02020603050405020304" pitchFamily="18" charset="0"/>
                        </a:rPr>
                        <a:t>Fall 2023</a:t>
                      </a:r>
                    </a:p>
                  </a:txBody>
                  <a:tcPr anchor="ctr"/>
                </a:tc>
                <a:tc>
                  <a:txBody>
                    <a:bodyPr/>
                    <a:lstStyle/>
                    <a:p>
                      <a:pPr algn="ctr"/>
                      <a:r>
                        <a:rPr lang="en-US" dirty="0">
                          <a:latin typeface="Times New Roman" panose="02020603050405020304" pitchFamily="18" charset="0"/>
                          <a:cs typeface="Times New Roman" panose="02020603050405020304" pitchFamily="18" charset="0"/>
                        </a:rPr>
                        <a:t>Spring 2024</a:t>
                      </a:r>
                    </a:p>
                  </a:txBody>
                  <a:tcPr anchor="ctr"/>
                </a:tc>
                <a:extLst>
                  <a:ext uri="{0D108BD9-81ED-4DB2-BD59-A6C34878D82A}">
                    <a16:rowId xmlns:a16="http://schemas.microsoft.com/office/drawing/2014/main" val="1514193003"/>
                  </a:ext>
                </a:extLst>
              </a:tr>
              <a:tr h="607374">
                <a:tc>
                  <a:txBody>
                    <a:bodyPr/>
                    <a:lstStyle/>
                    <a:p>
                      <a:r>
                        <a:rPr lang="en-US" dirty="0">
                          <a:latin typeface="Times New Roman" panose="02020603050405020304" pitchFamily="18" charset="0"/>
                          <a:cs typeface="Times New Roman" panose="02020603050405020304" pitchFamily="18" charset="0"/>
                        </a:rPr>
                        <a:t>Certificate Courses</a:t>
                      </a:r>
                    </a:p>
                  </a:txBody>
                  <a:tcPr anchor="ctr"/>
                </a:tc>
                <a:tc>
                  <a:txBody>
                    <a:bodyPr/>
                    <a:lstStyle/>
                    <a:p>
                      <a:pPr algn="ct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955543842"/>
                  </a:ext>
                </a:extLst>
              </a:tr>
              <a:tr h="607374">
                <a:tc>
                  <a:txBody>
                    <a:bodyPr/>
                    <a:lstStyle/>
                    <a:p>
                      <a:r>
                        <a:rPr lang="en-US" dirty="0">
                          <a:latin typeface="Times New Roman" panose="02020603050405020304" pitchFamily="18" charset="0"/>
                          <a:cs typeface="Times New Roman" panose="02020603050405020304" pitchFamily="18" charset="0"/>
                        </a:rPr>
                        <a:t>Degree Courses</a:t>
                      </a:r>
                    </a:p>
                  </a:txBody>
                  <a:tcPr anchor="ctr"/>
                </a:tc>
                <a:tc>
                  <a:txBody>
                    <a:bodyPr/>
                    <a:lstStyle/>
                    <a:p>
                      <a:pPr algn="ct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40156342"/>
                  </a:ext>
                </a:extLst>
              </a:tr>
            </a:tbl>
          </a:graphicData>
        </a:graphic>
      </p:graphicFrame>
      <p:sp>
        <p:nvSpPr>
          <p:cNvPr id="9" name="Slide Number Placeholder 8">
            <a:extLst>
              <a:ext uri="{FF2B5EF4-FFF2-40B4-BE49-F238E27FC236}">
                <a16:creationId xmlns:a16="http://schemas.microsoft.com/office/drawing/2014/main" id="{6A9718AF-2D6D-481F-9464-AA4F61370758}"/>
              </a:ext>
            </a:extLst>
          </p:cNvPr>
          <p:cNvSpPr>
            <a:spLocks noGrp="1"/>
          </p:cNvSpPr>
          <p:nvPr>
            <p:ph type="sldNum" sz="quarter" idx="12"/>
          </p:nvPr>
        </p:nvSpPr>
        <p:spPr/>
        <p:txBody>
          <a:bodyPr/>
          <a:lstStyle/>
          <a:p>
            <a:fld id="{DC8FF8F1-AF86-B448-B5D3-E50A532954F7}" type="slidenum">
              <a:rPr lang="en-US" smtClean="0"/>
              <a:t>17</a:t>
            </a:fld>
            <a:endParaRPr lang="en-US"/>
          </a:p>
        </p:txBody>
      </p:sp>
      <p:sp>
        <p:nvSpPr>
          <p:cNvPr id="10" name="Footer Placeholder 9">
            <a:extLst>
              <a:ext uri="{FF2B5EF4-FFF2-40B4-BE49-F238E27FC236}">
                <a16:creationId xmlns:a16="http://schemas.microsoft.com/office/drawing/2014/main" id="{34517E13-3E8D-4EB0-91FB-C73158437B29}"/>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4184809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074" y="58962"/>
            <a:ext cx="7512726" cy="875601"/>
          </a:xfrm>
        </p:spPr>
        <p:txBody>
          <a:bodyPr>
            <a:normAutofit/>
          </a:bodyPr>
          <a:lstStyle/>
          <a:p>
            <a:r>
              <a:rPr lang="en-US" dirty="0"/>
              <a:t>Cycle of Data Review</a:t>
            </a:r>
          </a:p>
        </p:txBody>
      </p:sp>
      <p:sp>
        <p:nvSpPr>
          <p:cNvPr id="3" name="Content Placeholder 2"/>
          <p:cNvSpPr>
            <a:spLocks noGrp="1"/>
          </p:cNvSpPr>
          <p:nvPr>
            <p:ph idx="1"/>
          </p:nvPr>
        </p:nvSpPr>
        <p:spPr>
          <a:xfrm>
            <a:off x="457200" y="1285510"/>
            <a:ext cx="8229600" cy="4875970"/>
          </a:xfrm>
        </p:spPr>
        <p:txBody>
          <a:bodyPr>
            <a:normAutofit/>
          </a:bodyPr>
          <a:lstStyle/>
          <a:p>
            <a:pPr marL="0" indent="0">
              <a:buNone/>
            </a:pPr>
            <a:r>
              <a:rPr lang="en-US" sz="2400" b="1" dirty="0"/>
              <a:t>Academic Year 2022-2023 and 2023-2024</a:t>
            </a:r>
            <a:r>
              <a:rPr lang="en-US" sz="1600" b="1" dirty="0"/>
              <a:t>:</a:t>
            </a:r>
          </a:p>
          <a:p>
            <a:pPr lvl="1"/>
            <a:r>
              <a:rPr lang="en-US" sz="2400" dirty="0">
                <a:solidFill>
                  <a:srgbClr val="C00000"/>
                </a:solidFill>
              </a:rPr>
              <a:t>Insert Pedagogy/Methods of Teaching:</a:t>
            </a:r>
          </a:p>
          <a:p>
            <a:pPr lvl="2"/>
            <a:r>
              <a:rPr lang="en-US" dirty="0"/>
              <a:t>Lectures</a:t>
            </a:r>
          </a:p>
          <a:p>
            <a:pPr lvl="2"/>
            <a:r>
              <a:rPr lang="en-US" dirty="0"/>
              <a:t>Laboratory class and activities</a:t>
            </a:r>
          </a:p>
          <a:p>
            <a:pPr lvl="2"/>
            <a:r>
              <a:rPr lang="en-US" sz="2400" dirty="0" err="1"/>
              <a:t>Etc</a:t>
            </a:r>
            <a:r>
              <a:rPr lang="en-US" sz="2400" dirty="0"/>
              <a:t>… </a:t>
            </a:r>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8" name="Slide Number Placeholder 7">
            <a:extLst>
              <a:ext uri="{FF2B5EF4-FFF2-40B4-BE49-F238E27FC236}">
                <a16:creationId xmlns:a16="http://schemas.microsoft.com/office/drawing/2014/main" id="{E2F65FC3-B04E-4505-97D4-A608F7B74E21}"/>
              </a:ext>
            </a:extLst>
          </p:cNvPr>
          <p:cNvSpPr>
            <a:spLocks noGrp="1"/>
          </p:cNvSpPr>
          <p:nvPr>
            <p:ph type="sldNum" sz="quarter" idx="12"/>
          </p:nvPr>
        </p:nvSpPr>
        <p:spPr/>
        <p:txBody>
          <a:bodyPr/>
          <a:lstStyle/>
          <a:p>
            <a:fld id="{DC8FF8F1-AF86-B448-B5D3-E50A532954F7}" type="slidenum">
              <a:rPr lang="en-US" smtClean="0"/>
              <a:t>18</a:t>
            </a:fld>
            <a:endParaRPr lang="en-US"/>
          </a:p>
        </p:txBody>
      </p:sp>
      <p:sp>
        <p:nvSpPr>
          <p:cNvPr id="9" name="Footer Placeholder 8">
            <a:extLst>
              <a:ext uri="{FF2B5EF4-FFF2-40B4-BE49-F238E27FC236}">
                <a16:creationId xmlns:a16="http://schemas.microsoft.com/office/drawing/2014/main" id="{3B8D297C-416E-4C84-9B3B-A8E129225454}"/>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4097454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607" y="58962"/>
            <a:ext cx="8447193" cy="875601"/>
          </a:xfrm>
        </p:spPr>
        <p:txBody>
          <a:bodyPr>
            <a:normAutofit/>
          </a:bodyPr>
          <a:lstStyle/>
          <a:p>
            <a:r>
              <a:rPr lang="en-US" dirty="0"/>
              <a:t>Building Bridges</a:t>
            </a:r>
          </a:p>
        </p:txBody>
      </p:sp>
      <p:sp>
        <p:nvSpPr>
          <p:cNvPr id="3" name="Content Placeholder 2"/>
          <p:cNvSpPr>
            <a:spLocks noGrp="1"/>
          </p:cNvSpPr>
          <p:nvPr>
            <p:ph idx="1"/>
          </p:nvPr>
        </p:nvSpPr>
        <p:spPr>
          <a:xfrm>
            <a:off x="457200" y="1285510"/>
            <a:ext cx="8229600" cy="5070840"/>
          </a:xfrm>
        </p:spPr>
        <p:txBody>
          <a:bodyPr>
            <a:normAutofit fontScale="55000" lnSpcReduction="20000"/>
          </a:bodyPr>
          <a:lstStyle/>
          <a:p>
            <a:pPr marL="0" indent="0">
              <a:buNone/>
            </a:pPr>
            <a:r>
              <a:rPr lang="en-US" sz="3400" b="1" dirty="0"/>
              <a:t>Academic Year 2022-2023 and 2023-2024</a:t>
            </a:r>
            <a:r>
              <a:rPr lang="en-US" sz="2400" b="1" dirty="0"/>
              <a:t>:</a:t>
            </a:r>
          </a:p>
          <a:p>
            <a:pPr lvl="1"/>
            <a:r>
              <a:rPr lang="en-US" dirty="0">
                <a:solidFill>
                  <a:srgbClr val="C00000"/>
                </a:solidFill>
              </a:rPr>
              <a:t>Local MOUs </a:t>
            </a:r>
          </a:p>
          <a:p>
            <a:pPr lvl="2"/>
            <a:r>
              <a:rPr lang="en-US" dirty="0"/>
              <a:t>MOU 2022-2023(3)</a:t>
            </a:r>
          </a:p>
          <a:p>
            <a:pPr lvl="2"/>
            <a:r>
              <a:rPr lang="en-US" dirty="0"/>
              <a:t>MOU 2023-2024 (2)</a:t>
            </a:r>
          </a:p>
          <a:p>
            <a:pPr lvl="2"/>
            <a:r>
              <a:rPr lang="en-US" dirty="0"/>
              <a:t>MOU 2024-2025 (Receive Aug 2024)</a:t>
            </a:r>
          </a:p>
          <a:p>
            <a:pPr marL="457200" lvl="1" indent="0">
              <a:buNone/>
            </a:pPr>
            <a:r>
              <a:rPr lang="en-US" dirty="0">
                <a:solidFill>
                  <a:srgbClr val="C00000"/>
                </a:solidFill>
              </a:rPr>
              <a:t>Grants (*)</a:t>
            </a:r>
          </a:p>
          <a:p>
            <a:pPr marL="457200" lvl="1" indent="0">
              <a:buNone/>
            </a:pPr>
            <a:r>
              <a:rPr lang="en-US" dirty="0"/>
              <a:t>USDA NIFA </a:t>
            </a:r>
            <a:r>
              <a:rPr lang="en-US" dirty="0" err="1"/>
              <a:t>Caripac</a:t>
            </a:r>
            <a:r>
              <a:rPr lang="en-US" dirty="0"/>
              <a:t> RIIA-(Scholarships for Students Off-island and On-island).</a:t>
            </a:r>
          </a:p>
          <a:p>
            <a:pPr lvl="1"/>
            <a:r>
              <a:rPr lang="en-US" b="1" dirty="0"/>
              <a:t>Outcomes: </a:t>
            </a:r>
          </a:p>
          <a:p>
            <a:pPr marL="971550" lvl="1" indent="-514350">
              <a:buAutoNum type="arabicPeriod"/>
            </a:pPr>
            <a:r>
              <a:rPr lang="en-US" dirty="0"/>
              <a:t>Increase the number of students majoring and graduating in the Agriculture Community and Natural Resources fields. </a:t>
            </a:r>
          </a:p>
          <a:p>
            <a:pPr marL="971550" lvl="1" indent="-514350">
              <a:buAutoNum type="arabicPeriod"/>
            </a:pPr>
            <a:r>
              <a:rPr lang="en-US" dirty="0"/>
              <a:t>Enhance and strengthens our instruction program. </a:t>
            </a:r>
          </a:p>
          <a:p>
            <a:pPr lvl="1"/>
            <a:endParaRPr lang="en-US" dirty="0">
              <a:solidFill>
                <a:srgbClr val="C00000"/>
              </a:solidFill>
            </a:endParaRPr>
          </a:p>
          <a:p>
            <a:pPr marL="457200" lvl="1" indent="0">
              <a:buNone/>
            </a:pPr>
            <a:r>
              <a:rPr lang="en-US" dirty="0">
                <a:solidFill>
                  <a:srgbClr val="0000CC"/>
                </a:solidFill>
              </a:rPr>
              <a:t>- </a:t>
            </a:r>
            <a:r>
              <a:rPr lang="en-US" dirty="0">
                <a:solidFill>
                  <a:srgbClr val="C00000"/>
                </a:solidFill>
              </a:rPr>
              <a:t>Articulations</a:t>
            </a:r>
          </a:p>
          <a:p>
            <a:pPr lvl="2"/>
            <a:r>
              <a:rPr lang="en-US" dirty="0"/>
              <a:t>External Articulation of Courses</a:t>
            </a:r>
          </a:p>
          <a:p>
            <a:pPr lvl="3"/>
            <a:r>
              <a:rPr lang="en-US" dirty="0"/>
              <a:t>Samoa Government Internship- MAF, SROS</a:t>
            </a:r>
          </a:p>
          <a:p>
            <a:pPr lvl="3"/>
            <a:r>
              <a:rPr lang="en-US" dirty="0"/>
              <a:t>OTS REU Costa Rica LSAMP</a:t>
            </a:r>
          </a:p>
          <a:p>
            <a:pPr lvl="3"/>
            <a:r>
              <a:rPr lang="en-US" dirty="0" err="1"/>
              <a:t>EcoREU</a:t>
            </a:r>
            <a:r>
              <a:rPr lang="en-US" dirty="0"/>
              <a:t> 2023 Cohort, University of Arkansas</a:t>
            </a:r>
          </a:p>
          <a:p>
            <a:pPr lvl="3"/>
            <a:r>
              <a:rPr lang="en-US" dirty="0"/>
              <a:t>Haskell Environmental Research Studies Institute 2022, Kansas University</a:t>
            </a:r>
          </a:p>
          <a:p>
            <a:pPr lvl="2"/>
            <a:r>
              <a:rPr lang="en-US" dirty="0"/>
              <a:t>Internal/External Articulation of Gainful Employment</a:t>
            </a:r>
          </a:p>
          <a:p>
            <a:pPr lvl="3"/>
            <a:r>
              <a:rPr lang="en-US" dirty="0"/>
              <a:t>ACNR Local Internship Programs</a:t>
            </a:r>
          </a:p>
          <a:p>
            <a:pPr lvl="3"/>
            <a:r>
              <a:rPr lang="en-US" dirty="0"/>
              <a:t>LSAMP (Louis Stokes Alliance for Minority Participation)</a:t>
            </a:r>
          </a:p>
          <a:p>
            <a:pPr lvl="3"/>
            <a:r>
              <a:rPr lang="en-US" dirty="0"/>
              <a:t>ACNR Forestry Scale Restoration Project (LSR)</a:t>
            </a:r>
          </a:p>
          <a:p>
            <a:pPr lvl="3"/>
            <a:r>
              <a:rPr lang="en-US" dirty="0"/>
              <a:t>Education Extension Site Visit to </a:t>
            </a:r>
            <a:r>
              <a:rPr lang="en-US" dirty="0" err="1"/>
              <a:t>Manu’a</a:t>
            </a:r>
            <a:r>
              <a:rPr lang="en-US" dirty="0"/>
              <a:t> Island.</a:t>
            </a:r>
          </a:p>
          <a:p>
            <a:endParaRPr lang="en-US" sz="2400" dirty="0"/>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8" name="Slide Number Placeholder 7">
            <a:extLst>
              <a:ext uri="{FF2B5EF4-FFF2-40B4-BE49-F238E27FC236}">
                <a16:creationId xmlns:a16="http://schemas.microsoft.com/office/drawing/2014/main" id="{AD417349-6EFF-46DE-B30E-FEEA564E9DA6}"/>
              </a:ext>
            </a:extLst>
          </p:cNvPr>
          <p:cNvSpPr>
            <a:spLocks noGrp="1"/>
          </p:cNvSpPr>
          <p:nvPr>
            <p:ph type="sldNum" sz="quarter" idx="12"/>
          </p:nvPr>
        </p:nvSpPr>
        <p:spPr/>
        <p:txBody>
          <a:bodyPr/>
          <a:lstStyle/>
          <a:p>
            <a:fld id="{DC8FF8F1-AF86-B448-B5D3-E50A532954F7}" type="slidenum">
              <a:rPr lang="en-US" smtClean="0"/>
              <a:t>19</a:t>
            </a:fld>
            <a:endParaRPr lang="en-US"/>
          </a:p>
        </p:txBody>
      </p:sp>
      <p:sp>
        <p:nvSpPr>
          <p:cNvPr id="9" name="Footer Placeholder 8">
            <a:extLst>
              <a:ext uri="{FF2B5EF4-FFF2-40B4-BE49-F238E27FC236}">
                <a16:creationId xmlns:a16="http://schemas.microsoft.com/office/drawing/2014/main" id="{7BDDC0A7-FDA9-4943-9DBC-2C3BEF4DDAF7}"/>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829892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720" y="58962"/>
            <a:ext cx="8229600" cy="875601"/>
          </a:xfrm>
        </p:spPr>
        <p:txBody>
          <a:bodyPr/>
          <a:lstStyle/>
          <a:p>
            <a:r>
              <a:rPr lang="en-US" dirty="0"/>
              <a:t>Advisory Council:</a:t>
            </a:r>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7" name="Content Placeholder 2"/>
          <p:cNvSpPr>
            <a:spLocks noGrp="1"/>
          </p:cNvSpPr>
          <p:nvPr>
            <p:ph idx="1"/>
          </p:nvPr>
        </p:nvSpPr>
        <p:spPr>
          <a:xfrm>
            <a:off x="371387" y="1213864"/>
            <a:ext cx="8447193" cy="4972387"/>
          </a:xfrm>
        </p:spPr>
        <p:txBody>
          <a:bodyPr>
            <a:normAutofit/>
          </a:bodyPr>
          <a:lstStyle/>
          <a:p>
            <a:pPr marL="0" indent="0">
              <a:buNone/>
            </a:pPr>
            <a:r>
              <a:rPr lang="en-US" dirty="0">
                <a:solidFill>
                  <a:srgbClr val="FF0000"/>
                </a:solidFill>
              </a:rPr>
              <a:t>Insert Advisory Council for Program/Department</a:t>
            </a:r>
          </a:p>
          <a:p>
            <a:pPr marL="114300" indent="0">
              <a:buNone/>
            </a:pPr>
            <a:endParaRPr lang="en-US" dirty="0">
              <a:solidFill>
                <a:srgbClr val="FF0000"/>
              </a:solidFill>
            </a:endParaRPr>
          </a:p>
          <a:p>
            <a:pPr marL="114300" indent="0">
              <a:buNone/>
            </a:pPr>
            <a:endParaRPr lang="en-US" dirty="0">
              <a:solidFill>
                <a:srgbClr val="FF0000"/>
              </a:solidFill>
            </a:endParaRPr>
          </a:p>
          <a:p>
            <a:pPr marL="0" indent="0">
              <a:buNone/>
            </a:pPr>
            <a:endParaRPr lang="en-US" dirty="0">
              <a:solidFill>
                <a:srgbClr val="FF0000"/>
              </a:solidFill>
            </a:endParaRPr>
          </a:p>
        </p:txBody>
      </p:sp>
      <p:sp>
        <p:nvSpPr>
          <p:cNvPr id="8" name="Slide Number Placeholder 7">
            <a:extLst>
              <a:ext uri="{FF2B5EF4-FFF2-40B4-BE49-F238E27FC236}">
                <a16:creationId xmlns:a16="http://schemas.microsoft.com/office/drawing/2014/main" id="{52E89740-012D-49E9-86B5-365D65CEFE5C}"/>
              </a:ext>
            </a:extLst>
          </p:cNvPr>
          <p:cNvSpPr>
            <a:spLocks noGrp="1"/>
          </p:cNvSpPr>
          <p:nvPr>
            <p:ph type="sldNum" sz="quarter" idx="12"/>
          </p:nvPr>
        </p:nvSpPr>
        <p:spPr/>
        <p:txBody>
          <a:bodyPr/>
          <a:lstStyle/>
          <a:p>
            <a:fld id="{DC8FF8F1-AF86-B448-B5D3-E50A532954F7}" type="slidenum">
              <a:rPr lang="en-US" smtClean="0"/>
              <a:t>20</a:t>
            </a:fld>
            <a:endParaRPr lang="en-US" dirty="0"/>
          </a:p>
        </p:txBody>
      </p:sp>
      <p:sp>
        <p:nvSpPr>
          <p:cNvPr id="9" name="Footer Placeholder 8">
            <a:extLst>
              <a:ext uri="{FF2B5EF4-FFF2-40B4-BE49-F238E27FC236}">
                <a16:creationId xmlns:a16="http://schemas.microsoft.com/office/drawing/2014/main" id="{50EF72CD-20CD-4F57-9757-9EF72EE03949}"/>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486894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720" y="58962"/>
            <a:ext cx="8229600" cy="875601"/>
          </a:xfrm>
        </p:spPr>
        <p:txBody>
          <a:bodyPr/>
          <a:lstStyle/>
          <a:p>
            <a:r>
              <a:rPr lang="en-US" dirty="0"/>
              <a:t>Personnel and Credentials:</a:t>
            </a:r>
          </a:p>
        </p:txBody>
      </p:sp>
      <p:cxnSp>
        <p:nvCxnSpPr>
          <p:cNvPr id="5" name="Straight Connector 4"/>
          <p:cNvCxnSpPr/>
          <p:nvPr/>
        </p:nvCxnSpPr>
        <p:spPr>
          <a:xfrm>
            <a:off x="371387" y="1090329"/>
            <a:ext cx="8447193"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pic>
        <p:nvPicPr>
          <p:cNvPr id="6" name="Picture 5" descr="logo-120x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87" y="167743"/>
            <a:ext cx="802687" cy="718892"/>
          </a:xfrm>
          <a:prstGeom prst="rect">
            <a:avLst/>
          </a:prstGeom>
        </p:spPr>
      </p:pic>
      <p:sp>
        <p:nvSpPr>
          <p:cNvPr id="7" name="Content Placeholder 2"/>
          <p:cNvSpPr>
            <a:spLocks noGrp="1"/>
          </p:cNvSpPr>
          <p:nvPr>
            <p:ph idx="1"/>
          </p:nvPr>
        </p:nvSpPr>
        <p:spPr>
          <a:xfrm>
            <a:off x="371387" y="1137661"/>
            <a:ext cx="8447193" cy="4972387"/>
          </a:xfrm>
        </p:spPr>
        <p:txBody>
          <a:bodyPr>
            <a:normAutofit/>
          </a:bodyPr>
          <a:lstStyle/>
          <a:p>
            <a:pPr marL="114300" indent="0">
              <a:buNone/>
            </a:pPr>
            <a:r>
              <a:rPr lang="en-US" dirty="0">
                <a:solidFill>
                  <a:srgbClr val="FF0000"/>
                </a:solidFill>
              </a:rPr>
              <a:t>Insert Instructors/ Personnel and Credentials</a:t>
            </a:r>
          </a:p>
        </p:txBody>
      </p:sp>
      <p:sp>
        <p:nvSpPr>
          <p:cNvPr id="8" name="Slide Number Placeholder 7">
            <a:extLst>
              <a:ext uri="{FF2B5EF4-FFF2-40B4-BE49-F238E27FC236}">
                <a16:creationId xmlns:a16="http://schemas.microsoft.com/office/drawing/2014/main" id="{52E89740-012D-49E9-86B5-365D65CEFE5C}"/>
              </a:ext>
            </a:extLst>
          </p:cNvPr>
          <p:cNvSpPr>
            <a:spLocks noGrp="1"/>
          </p:cNvSpPr>
          <p:nvPr>
            <p:ph type="sldNum" sz="quarter" idx="12"/>
          </p:nvPr>
        </p:nvSpPr>
        <p:spPr/>
        <p:txBody>
          <a:bodyPr/>
          <a:lstStyle/>
          <a:p>
            <a:fld id="{DC8FF8F1-AF86-B448-B5D3-E50A532954F7}" type="slidenum">
              <a:rPr lang="en-US" smtClean="0"/>
              <a:t>21</a:t>
            </a:fld>
            <a:endParaRPr lang="en-US" dirty="0"/>
          </a:p>
        </p:txBody>
      </p:sp>
      <p:sp>
        <p:nvSpPr>
          <p:cNvPr id="9" name="Footer Placeholder 8">
            <a:extLst>
              <a:ext uri="{FF2B5EF4-FFF2-40B4-BE49-F238E27FC236}">
                <a16:creationId xmlns:a16="http://schemas.microsoft.com/office/drawing/2014/main" id="{50EF72CD-20CD-4F57-9757-9EF72EE03949}"/>
              </a:ext>
            </a:extLst>
          </p:cNvPr>
          <p:cNvSpPr>
            <a:spLocks noGrp="1"/>
          </p:cNvSpPr>
          <p:nvPr>
            <p:ph type="ftr" sz="quarter" idx="11"/>
          </p:nvPr>
        </p:nvSpPr>
        <p:spPr/>
        <p:txBody>
          <a:bodyPr/>
          <a:lstStyle/>
          <a:p>
            <a:r>
              <a:rPr lang="en-US"/>
              <a:t>2024-2026 Updated January 24, 2024</a:t>
            </a:r>
            <a:endParaRPr lang="en-US" dirty="0"/>
          </a:p>
        </p:txBody>
      </p:sp>
    </p:spTree>
    <p:extLst>
      <p:ext uri="{BB962C8B-B14F-4D97-AF65-F5344CB8AC3E}">
        <p14:creationId xmlns:p14="http://schemas.microsoft.com/office/powerpoint/2010/main" val="28602904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Sample Template" id="{4AEDEFB7-D788-7949-AD98-DDB42C72C443}" vid="{7BF659B9-399E-2440-82F8-F391FED30D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3996</TotalTime>
  <Words>1860</Words>
  <Application>Microsoft Office PowerPoint</Application>
  <PresentationFormat>On-screen Show (4:3)</PresentationFormat>
  <Paragraphs>402</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Cambria</vt:lpstr>
      <vt:lpstr>Times New Roman</vt:lpstr>
      <vt:lpstr>Office Theme</vt:lpstr>
      <vt:lpstr>American Samoa Community College </vt:lpstr>
      <vt:lpstr>Program Purpose</vt:lpstr>
      <vt:lpstr>Review Structure</vt:lpstr>
      <vt:lpstr>Program Aims</vt:lpstr>
      <vt:lpstr>Sample Program Aims</vt:lpstr>
      <vt:lpstr>Program Curriculum Qualities</vt:lpstr>
      <vt:lpstr>Program Curriculum Qualities</vt:lpstr>
      <vt:lpstr>Program Competencies</vt:lpstr>
      <vt:lpstr>Program Competencies</vt:lpstr>
      <vt:lpstr>Competencies Mapped in Courses</vt:lpstr>
      <vt:lpstr>Cycle of Data Review</vt:lpstr>
      <vt:lpstr>Review of Program Data</vt:lpstr>
      <vt:lpstr>Cycle of Data Review</vt:lpstr>
      <vt:lpstr>Cycle of Data Review</vt:lpstr>
      <vt:lpstr>Cycle of Data Review</vt:lpstr>
      <vt:lpstr>Cycle of Data Review</vt:lpstr>
      <vt:lpstr>Cycle of Data Review</vt:lpstr>
      <vt:lpstr>Cycle of Data Review</vt:lpstr>
      <vt:lpstr>Building Bridges</vt:lpstr>
      <vt:lpstr>Advisory Council:</vt:lpstr>
      <vt:lpstr>Personnel and Credentials: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Samoa Community College</dc:title>
  <dc:creator>Sonny Leomiti</dc:creator>
  <cp:lastModifiedBy>Tanya Lesa-Atonio</cp:lastModifiedBy>
  <cp:revision>73</cp:revision>
  <cp:lastPrinted>2021-07-02T00:19:57Z</cp:lastPrinted>
  <dcterms:created xsi:type="dcterms:W3CDTF">2018-04-06T20:45:18Z</dcterms:created>
  <dcterms:modified xsi:type="dcterms:W3CDTF">2025-09-30T02:04:51Z</dcterms:modified>
</cp:coreProperties>
</file>